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ags/tag1.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8.xml" ContentType="application/vnd.openxmlformats-officedocument.presentationml.notesSlide+xml"/>
  <Override PartName="/ppt/tags/tag3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omments/modernComment_7FB4725D_298D1CB8.xml" ContentType="application/vnd.ms-powerpoint.comments+xml"/>
  <Override PartName="/ppt/notesSlides/notesSlide29.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3.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3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822" r:id="rId4"/>
    <p:sldMasterId id="2147483892" r:id="rId5"/>
  </p:sldMasterIdLst>
  <p:notesMasterIdLst>
    <p:notesMasterId r:id="rId51"/>
  </p:notesMasterIdLst>
  <p:handoutMasterIdLst>
    <p:handoutMasterId r:id="rId52"/>
  </p:handoutMasterIdLst>
  <p:sldIdLst>
    <p:sldId id="2080107426" r:id="rId6"/>
    <p:sldId id="328" r:id="rId7"/>
    <p:sldId id="2142532109" r:id="rId8"/>
    <p:sldId id="574" r:id="rId9"/>
    <p:sldId id="2142532110" r:id="rId10"/>
    <p:sldId id="590" r:id="rId11"/>
    <p:sldId id="593" r:id="rId12"/>
    <p:sldId id="2142532137" r:id="rId13"/>
    <p:sldId id="2142532181" r:id="rId14"/>
    <p:sldId id="348" r:id="rId15"/>
    <p:sldId id="345" r:id="rId16"/>
    <p:sldId id="319" r:id="rId17"/>
    <p:sldId id="2142532200" r:id="rId18"/>
    <p:sldId id="2142532190" r:id="rId19"/>
    <p:sldId id="2142532191" r:id="rId20"/>
    <p:sldId id="2142532192" r:id="rId21"/>
    <p:sldId id="576" r:id="rId22"/>
    <p:sldId id="2142532193" r:id="rId23"/>
    <p:sldId id="2142532185" r:id="rId24"/>
    <p:sldId id="2142532199" r:id="rId25"/>
    <p:sldId id="9140" r:id="rId26"/>
    <p:sldId id="1699" r:id="rId27"/>
    <p:sldId id="2142532179" r:id="rId28"/>
    <p:sldId id="2142532194" r:id="rId29"/>
    <p:sldId id="2142532195" r:id="rId30"/>
    <p:sldId id="2142532188" r:id="rId31"/>
    <p:sldId id="257" r:id="rId32"/>
    <p:sldId id="2142532170" r:id="rId33"/>
    <p:sldId id="2142532171" r:id="rId34"/>
    <p:sldId id="2142532172" r:id="rId35"/>
    <p:sldId id="2142532097" r:id="rId36"/>
    <p:sldId id="2142532196" r:id="rId37"/>
    <p:sldId id="2142532189" r:id="rId38"/>
    <p:sldId id="2142532197" r:id="rId39"/>
    <p:sldId id="2142532121" r:id="rId40"/>
    <p:sldId id="2142532180" r:id="rId41"/>
    <p:sldId id="2142532176" r:id="rId42"/>
    <p:sldId id="2142532095" r:id="rId43"/>
    <p:sldId id="2142532117" r:id="rId44"/>
    <p:sldId id="2142532127" r:id="rId45"/>
    <p:sldId id="2142532177" r:id="rId46"/>
    <p:sldId id="2142532178" r:id="rId47"/>
    <p:sldId id="2142532198" r:id="rId48"/>
    <p:sldId id="2142532136" r:id="rId49"/>
    <p:sldId id="311" r:id="rId50"/>
  </p:sldIdLst>
  <p:sldSz cx="1219835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92" userDrawn="1">
          <p15:clr>
            <a:srgbClr val="A4A3A4"/>
          </p15:clr>
        </p15:guide>
        <p15:guide id="5" pos="386" userDrawn="1">
          <p15:clr>
            <a:srgbClr val="A4A3A4"/>
          </p15:clr>
        </p15:guide>
        <p15:guide id="6" pos="7302" userDrawn="1">
          <p15:clr>
            <a:srgbClr val="A4A3A4"/>
          </p15:clr>
        </p15:guide>
        <p15:guide id="9" orient="horz" pos="4198" userDrawn="1">
          <p15:clr>
            <a:srgbClr val="A4A3A4"/>
          </p15:clr>
        </p15:guide>
        <p15:guide id="10" orient="horz" pos="3888" userDrawn="1">
          <p15:clr>
            <a:srgbClr val="A4A3A4"/>
          </p15:clr>
        </p15:guide>
        <p15:guide id="11" orient="horz" pos="72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600"/>
    <a:srgbClr val="C4C4CD"/>
    <a:srgbClr val="747480"/>
    <a:srgbClr val="FFFFFF"/>
    <a:srgbClr val="F6F6FA"/>
    <a:srgbClr val="2E2E38"/>
    <a:srgbClr val="808080"/>
    <a:srgbClr val="000000"/>
    <a:srgbClr val="FF9A91"/>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598" autoAdjust="0"/>
    <p:restoredTop sz="92789" autoAdjust="0"/>
  </p:normalViewPr>
  <p:slideViewPr>
    <p:cSldViewPr snapToGrid="0" snapToObjects="1" showGuides="1">
      <p:cViewPr varScale="1">
        <p:scale>
          <a:sx n="59" d="100"/>
          <a:sy n="59" d="100"/>
        </p:scale>
        <p:origin x="612" y="48"/>
      </p:cViewPr>
      <p:guideLst>
        <p:guide orient="horz" pos="192"/>
        <p:guide pos="386"/>
        <p:guide pos="7302"/>
        <p:guide orient="horz" pos="4198"/>
        <p:guide orient="horz" pos="3888"/>
        <p:guide orient="horz" pos="720"/>
      </p:guideLst>
    </p:cSldViewPr>
  </p:slideViewPr>
  <p:outlineViewPr>
    <p:cViewPr>
      <p:scale>
        <a:sx n="33" d="100"/>
        <a:sy n="33" d="100"/>
      </p:scale>
      <p:origin x="0" y="-7090"/>
    </p:cViewPr>
  </p:outlineViewPr>
  <p:notesTextViewPr>
    <p:cViewPr>
      <p:scale>
        <a:sx n="75" d="100"/>
        <a:sy n="75" d="100"/>
      </p:scale>
      <p:origin x="0" y="0"/>
    </p:cViewPr>
  </p:notesTextViewPr>
  <p:sorterViewPr>
    <p:cViewPr>
      <p:scale>
        <a:sx n="50" d="100"/>
        <a:sy n="50" d="100"/>
      </p:scale>
      <p:origin x="0" y="0"/>
    </p:cViewPr>
  </p:sorterViewPr>
  <p:notesViewPr>
    <p:cSldViewPr snapToGrid="0" snapToObjects="1" showGuides="1">
      <p:cViewPr varScale="1">
        <p:scale>
          <a:sx n="70" d="100"/>
          <a:sy n="70" d="100"/>
        </p:scale>
        <p:origin x="3348" y="66"/>
      </p:cViewPr>
      <p:guideLst>
        <p:guide orient="horz" pos="3224"/>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omments/modernComment_7FB4725D_298D1CB8.xml><?xml version="1.0" encoding="utf-8"?>
<p188:cmLst xmlns:a="http://schemas.openxmlformats.org/drawingml/2006/main" xmlns:r="http://schemas.openxmlformats.org/officeDocument/2006/relationships" xmlns:p188="http://schemas.microsoft.com/office/powerpoint/2018/8/main">
  <p188:cm id="{08C0C965-6661-4906-BB00-13103C4E7CB2}" authorId="{00000000-0000-0000-0000-000000000000}" created="2024-02-20T23:27:27.078">
    <ac:deMkLst xmlns:ac="http://schemas.microsoft.com/office/drawing/2013/main/command">
      <pc:docMk xmlns:pc="http://schemas.microsoft.com/office/powerpoint/2013/main/command"/>
      <pc:sldMk xmlns:pc="http://schemas.microsoft.com/office/powerpoint/2013/main/command" cId="697113784" sldId="2142532189"/>
      <ac:spMk id="5" creationId="{A0BDE217-FE85-57C8-2385-2D556331E835}"/>
    </ac:deMkLst>
    <p188:replyLst>
      <p188:reply id="{91FE1B9C-1166-41B9-BAD5-5D0DABB0AB57}" authorId="{00000000-0000-0000-0000-000000000000}" created="2024-02-23T13:45:10.266">
        <p188:txBody>
          <a:bodyPr/>
          <a:lstStyle/>
          <a:p>
            <a:r>
              <a:rPr lang="en-US"/>
              <a:t>Yes it is; we've spelled it out.</a:t>
            </a:r>
          </a:p>
        </p188:txBody>
      </p188:reply>
    </p188:replyLst>
    <p188:txBody>
      <a:bodyPr/>
      <a:lstStyle/>
      <a:p>
        <a:r>
          <a:rPr lang="en-US"/>
          <a:t>If MN is Minnesota, spell it out.</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6663" tIns="48332" rIns="96663" bIns="48332" rtlCol="0"/>
          <a:lstStyle>
            <a:lvl1pPr algn="l">
              <a:defRPr sz="1300"/>
            </a:lvl1pPr>
          </a:lstStyle>
          <a:p>
            <a:endParaRPr lang="en-GB" dirty="0">
              <a:latin typeface="EYInterstate Light" panose="02000506000000020004" pitchFamily="2" charset="0"/>
            </a:endParaRPr>
          </a:p>
        </p:txBody>
      </p:sp>
      <p:sp>
        <p:nvSpPr>
          <p:cNvPr id="3" name="Date Placeholder 2"/>
          <p:cNvSpPr>
            <a:spLocks noGrp="1"/>
          </p:cNvSpPr>
          <p:nvPr>
            <p:ph type="dt" sz="quarter" idx="1"/>
          </p:nvPr>
        </p:nvSpPr>
        <p:spPr>
          <a:xfrm>
            <a:off x="4023093" y="0"/>
            <a:ext cx="3077739" cy="511731"/>
          </a:xfrm>
          <a:prstGeom prst="rect">
            <a:avLst/>
          </a:prstGeom>
        </p:spPr>
        <p:txBody>
          <a:bodyPr vert="horz" lIns="96663" tIns="48332" rIns="96663" bIns="48332" rtlCol="0"/>
          <a:lstStyle>
            <a:lvl1pPr algn="r">
              <a:defRPr sz="1300"/>
            </a:lvl1pPr>
          </a:lstStyle>
          <a:p>
            <a:fld id="{75A85089-C692-4DEA-AC49-04CF34D4FE14}" type="datetimeFigureOut">
              <a:rPr lang="en-GB" smtClean="0">
                <a:latin typeface="EYInterstate Light" panose="02000506000000020004" pitchFamily="2" charset="0"/>
              </a:rPr>
              <a:pPr/>
              <a:t>01/03/2024</a:t>
            </a:fld>
            <a:endParaRPr lang="en-GB" dirty="0">
              <a:latin typeface="EYInterstate Light" panose="02000506000000020004" pitchFamily="2" charset="0"/>
            </a:endParaRPr>
          </a:p>
        </p:txBody>
      </p:sp>
      <p:sp>
        <p:nvSpPr>
          <p:cNvPr id="4" name="Footer Placeholder 3"/>
          <p:cNvSpPr>
            <a:spLocks noGrp="1"/>
          </p:cNvSpPr>
          <p:nvPr>
            <p:ph type="ftr" sz="quarter" idx="2"/>
          </p:nvPr>
        </p:nvSpPr>
        <p:spPr>
          <a:xfrm>
            <a:off x="0" y="9721105"/>
            <a:ext cx="3077739" cy="511731"/>
          </a:xfrm>
          <a:prstGeom prst="rect">
            <a:avLst/>
          </a:prstGeom>
        </p:spPr>
        <p:txBody>
          <a:bodyPr vert="horz" lIns="96663" tIns="48332" rIns="96663" bIns="48332" rtlCol="0" anchor="b"/>
          <a:lstStyle>
            <a:lvl1pPr algn="l">
              <a:defRPr sz="1300"/>
            </a:lvl1pPr>
          </a:lstStyle>
          <a:p>
            <a:endParaRPr lang="en-GB" dirty="0">
              <a:latin typeface="EYInterstate Light" panose="02000506000000020004" pitchFamily="2" charset="0"/>
            </a:endParaRPr>
          </a:p>
        </p:txBody>
      </p:sp>
      <p:sp>
        <p:nvSpPr>
          <p:cNvPr id="5" name="Slide Number Placeholder 4"/>
          <p:cNvSpPr>
            <a:spLocks noGrp="1"/>
          </p:cNvSpPr>
          <p:nvPr>
            <p:ph type="sldNum" sz="quarter" idx="3"/>
          </p:nvPr>
        </p:nvSpPr>
        <p:spPr>
          <a:xfrm>
            <a:off x="4023093" y="9721105"/>
            <a:ext cx="3077739" cy="511731"/>
          </a:xfrm>
          <a:prstGeom prst="rect">
            <a:avLst/>
          </a:prstGeom>
        </p:spPr>
        <p:txBody>
          <a:bodyPr vert="horz" lIns="96663" tIns="48332" rIns="96663" bIns="48332" rtlCol="0" anchor="b"/>
          <a:lstStyle>
            <a:lvl1pPr algn="r">
              <a:defRPr sz="1300"/>
            </a:lvl1pPr>
          </a:lstStyle>
          <a:p>
            <a:fld id="{D3A5C721-4BB5-4DB6-AD65-4BA2A62B05B6}" type="slidenum">
              <a:rPr lang="en-GB" smtClean="0">
                <a:latin typeface="EYInterstate Light" panose="02000506000000020004" pitchFamily="2" charset="0"/>
              </a:rPr>
              <a:pPr/>
              <a:t>‹#›</a:t>
            </a:fld>
            <a:endParaRPr lang="en-GB" dirty="0">
              <a:latin typeface="EYInterstate Light" panose="02000506000000020004" pitchFamily="2"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6663" tIns="48332" rIns="96663" bIns="48332" rtlCol="0"/>
          <a:lstStyle>
            <a:lvl1pPr algn="l">
              <a:defRPr sz="1300" b="0" i="0">
                <a:latin typeface="EYInterstate Light" panose="02000506000000020004" pitchFamily="2" charset="0"/>
              </a:defRPr>
            </a:lvl1pPr>
          </a:lstStyle>
          <a:p>
            <a:endParaRPr lang="en-GB" dirty="0"/>
          </a:p>
        </p:txBody>
      </p:sp>
      <p:sp>
        <p:nvSpPr>
          <p:cNvPr id="3" name="Date Placeholder 2"/>
          <p:cNvSpPr>
            <a:spLocks noGrp="1"/>
          </p:cNvSpPr>
          <p:nvPr>
            <p:ph type="dt" idx="1"/>
          </p:nvPr>
        </p:nvSpPr>
        <p:spPr>
          <a:xfrm>
            <a:off x="4023093" y="0"/>
            <a:ext cx="3077739" cy="511731"/>
          </a:xfrm>
          <a:prstGeom prst="rect">
            <a:avLst/>
          </a:prstGeom>
        </p:spPr>
        <p:txBody>
          <a:bodyPr vert="horz" lIns="96663" tIns="48332" rIns="96663" bIns="48332" rtlCol="0"/>
          <a:lstStyle>
            <a:lvl1pPr algn="r">
              <a:defRPr sz="1300" b="0" i="0">
                <a:latin typeface="EYInterstate Light" panose="02000506000000020004" pitchFamily="2" charset="0"/>
              </a:defRPr>
            </a:lvl1pPr>
          </a:lstStyle>
          <a:p>
            <a:fld id="{8045EBA9-A28D-4849-BFEA-AA04F6A21B63}" type="datetimeFigureOut">
              <a:rPr lang="en-GB" smtClean="0"/>
              <a:pPr/>
              <a:t>01/03/2024</a:t>
            </a:fld>
            <a:endParaRPr lang="en-GB" dirty="0"/>
          </a:p>
        </p:txBody>
      </p:sp>
      <p:sp>
        <p:nvSpPr>
          <p:cNvPr id="4" name="Slide Image Placeholder 3"/>
          <p:cNvSpPr>
            <a:spLocks noGrp="1" noRot="1" noChangeAspect="1"/>
          </p:cNvSpPr>
          <p:nvPr>
            <p:ph type="sldImg" idx="2"/>
          </p:nvPr>
        </p:nvSpPr>
        <p:spPr>
          <a:xfrm>
            <a:off x="138113" y="766763"/>
            <a:ext cx="6826250" cy="3838575"/>
          </a:xfrm>
          <a:prstGeom prst="rect">
            <a:avLst/>
          </a:prstGeom>
          <a:noFill/>
          <a:ln w="12700">
            <a:solidFill>
              <a:prstClr val="black"/>
            </a:solidFill>
          </a:ln>
        </p:spPr>
        <p:txBody>
          <a:bodyPr vert="horz" lIns="96663" tIns="48332" rIns="96663" bIns="48332" rtlCol="0" anchor="ctr"/>
          <a:lstStyle/>
          <a:p>
            <a:endParaRPr lang="en-GB" dirty="0"/>
          </a:p>
        </p:txBody>
      </p:sp>
      <p:sp>
        <p:nvSpPr>
          <p:cNvPr id="5" name="Notes Placeholder 4"/>
          <p:cNvSpPr>
            <a:spLocks noGrp="1"/>
          </p:cNvSpPr>
          <p:nvPr>
            <p:ph type="body" sz="quarter" idx="3"/>
          </p:nvPr>
        </p:nvSpPr>
        <p:spPr>
          <a:xfrm>
            <a:off x="710248" y="4861442"/>
            <a:ext cx="5681980" cy="4605576"/>
          </a:xfrm>
          <a:prstGeom prst="rect">
            <a:avLst/>
          </a:prstGeom>
        </p:spPr>
        <p:txBody>
          <a:bodyPr vert="horz" lIns="96663" tIns="48332" rIns="96663" bIns="4833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721105"/>
            <a:ext cx="3077739" cy="511731"/>
          </a:xfrm>
          <a:prstGeom prst="rect">
            <a:avLst/>
          </a:prstGeom>
        </p:spPr>
        <p:txBody>
          <a:bodyPr vert="horz" lIns="96663" tIns="48332" rIns="96663" bIns="48332" rtlCol="0" anchor="b"/>
          <a:lstStyle>
            <a:lvl1pPr algn="l">
              <a:defRPr sz="1300" b="0" i="0">
                <a:latin typeface="EYInterstate Light" panose="02000506000000020004" pitchFamily="2" charset="0"/>
              </a:defRPr>
            </a:lvl1pPr>
          </a:lstStyle>
          <a:p>
            <a:endParaRPr lang="en-GB" dirty="0"/>
          </a:p>
        </p:txBody>
      </p:sp>
      <p:sp>
        <p:nvSpPr>
          <p:cNvPr id="7" name="Slide Number Placeholder 6"/>
          <p:cNvSpPr>
            <a:spLocks noGrp="1"/>
          </p:cNvSpPr>
          <p:nvPr>
            <p:ph type="sldNum" sz="quarter" idx="5"/>
          </p:nvPr>
        </p:nvSpPr>
        <p:spPr>
          <a:xfrm>
            <a:off x="4023093" y="9721105"/>
            <a:ext cx="3077739" cy="511731"/>
          </a:xfrm>
          <a:prstGeom prst="rect">
            <a:avLst/>
          </a:prstGeom>
        </p:spPr>
        <p:txBody>
          <a:bodyPr vert="horz" lIns="96663" tIns="48332" rIns="96663" bIns="48332" rtlCol="0" anchor="b"/>
          <a:lstStyle>
            <a:lvl1pPr algn="r">
              <a:defRPr sz="1300" b="0" i="0">
                <a:latin typeface="EYInterstate Light" panose="02000506000000020004" pitchFamily="2"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YInterstate Light" panose="02000506000000020004" pitchFamily="2" charset="0"/>
        <a:ea typeface="+mn-ea"/>
        <a:cs typeface="+mn-cs"/>
      </a:defRPr>
    </a:lvl1pPr>
    <a:lvl2pPr marL="457200" algn="l" defTabSz="914400" rtl="0" eaLnBrk="1" latinLnBrk="0" hangingPunct="1">
      <a:defRPr sz="1200" b="0" i="0" kern="1200">
        <a:solidFill>
          <a:schemeClr val="tx1"/>
        </a:solidFill>
        <a:latin typeface="EYInterstate Light" panose="02000506000000020004" pitchFamily="2" charset="0"/>
        <a:ea typeface="+mn-ea"/>
        <a:cs typeface="+mn-cs"/>
      </a:defRPr>
    </a:lvl2pPr>
    <a:lvl3pPr marL="914400" algn="l" defTabSz="914400" rtl="0" eaLnBrk="1" latinLnBrk="0" hangingPunct="1">
      <a:defRPr sz="1200" b="0" i="0" kern="1200">
        <a:solidFill>
          <a:schemeClr val="tx1"/>
        </a:solidFill>
        <a:latin typeface="EYInterstate Light" panose="02000506000000020004" pitchFamily="2" charset="0"/>
        <a:ea typeface="+mn-ea"/>
        <a:cs typeface="+mn-cs"/>
      </a:defRPr>
    </a:lvl3pPr>
    <a:lvl4pPr marL="1371600" algn="l" defTabSz="914400" rtl="0" eaLnBrk="1" latinLnBrk="0" hangingPunct="1">
      <a:defRPr sz="1200" b="0" i="0" kern="1200">
        <a:solidFill>
          <a:schemeClr val="tx1"/>
        </a:solidFill>
        <a:latin typeface="EYInterstate Light" panose="02000506000000020004" pitchFamily="2" charset="0"/>
        <a:ea typeface="+mn-ea"/>
        <a:cs typeface="+mn-cs"/>
      </a:defRPr>
    </a:lvl4pPr>
    <a:lvl5pPr marL="1828800" algn="l" defTabSz="914400" rtl="0" eaLnBrk="1" latinLnBrk="0" hangingPunct="1">
      <a:defRPr sz="1200" b="0" i="0" kern="1200">
        <a:solidFill>
          <a:schemeClr val="tx1"/>
        </a:solidFill>
        <a:latin typeface="EYInterstate Light" panose="02000506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0</a:t>
            </a:fld>
            <a:endParaRPr lang="en-GB" dirty="0"/>
          </a:p>
        </p:txBody>
      </p:sp>
    </p:spTree>
    <p:extLst>
      <p:ext uri="{BB962C8B-B14F-4D97-AF65-F5344CB8AC3E}">
        <p14:creationId xmlns:p14="http://schemas.microsoft.com/office/powerpoint/2010/main" val="3681057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b="1"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86027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9B92-A2CD-B0F9-26BE-3B609978C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9F421-C22F-5A01-58BE-02D61378A0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F40DA5-D381-5204-57CD-ED72CB11DF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BD6628B-2E47-0A84-9CC7-1EF8B96F2E91}"/>
              </a:ext>
            </a:extLst>
          </p:cNvPr>
          <p:cNvSpPr>
            <a:spLocks noGrp="1"/>
          </p:cNvSpPr>
          <p:nvPr>
            <p:ph type="sldNum" sz="quarter" idx="5"/>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3834862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357950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14</a:t>
            </a:fld>
            <a:endParaRPr lang="en-GB" dirty="0"/>
          </a:p>
        </p:txBody>
      </p:sp>
    </p:spTree>
    <p:extLst>
      <p:ext uri="{BB962C8B-B14F-4D97-AF65-F5344CB8AC3E}">
        <p14:creationId xmlns:p14="http://schemas.microsoft.com/office/powerpoint/2010/main" val="3971056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15</a:t>
            </a:fld>
            <a:endParaRPr lang="en-GB" dirty="0"/>
          </a:p>
        </p:txBody>
      </p:sp>
    </p:spTree>
    <p:extLst>
      <p:ext uri="{BB962C8B-B14F-4D97-AF65-F5344CB8AC3E}">
        <p14:creationId xmlns:p14="http://schemas.microsoft.com/office/powerpoint/2010/main" val="2635273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16</a:t>
            </a:fld>
            <a:endParaRPr lang="en-GB" dirty="0"/>
          </a:p>
        </p:txBody>
      </p:sp>
    </p:spTree>
    <p:extLst>
      <p:ext uri="{BB962C8B-B14F-4D97-AF65-F5344CB8AC3E}">
        <p14:creationId xmlns:p14="http://schemas.microsoft.com/office/powerpoint/2010/main" val="1838949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17</a:t>
            </a:fld>
            <a:endParaRPr lang="en-GB" dirty="0"/>
          </a:p>
        </p:txBody>
      </p:sp>
    </p:spTree>
    <p:extLst>
      <p:ext uri="{BB962C8B-B14F-4D97-AF65-F5344CB8AC3E}">
        <p14:creationId xmlns:p14="http://schemas.microsoft.com/office/powerpoint/2010/main" val="25492479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31610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20</a:t>
            </a:fld>
            <a:endParaRPr lang="en-GB" dirty="0"/>
          </a:p>
        </p:txBody>
      </p:sp>
    </p:spTree>
    <p:extLst>
      <p:ext uri="{BB962C8B-B14F-4D97-AF65-F5344CB8AC3E}">
        <p14:creationId xmlns:p14="http://schemas.microsoft.com/office/powerpoint/2010/main" val="417978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21</a:t>
            </a:fld>
            <a:endParaRPr lang="en-GB" dirty="0"/>
          </a:p>
        </p:txBody>
      </p:sp>
    </p:spTree>
    <p:extLst>
      <p:ext uri="{BB962C8B-B14F-4D97-AF65-F5344CB8AC3E}">
        <p14:creationId xmlns:p14="http://schemas.microsoft.com/office/powerpoint/2010/main" val="2065548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 name="Date Placeholder 1"/>
          <p:cNvSpPr>
            <a:spLocks noGrp="1"/>
          </p:cNvSpPr>
          <p:nvPr>
            <p:ph type="dt" idx="10"/>
          </p:nvPr>
        </p:nvSpPr>
        <p:spPr/>
        <p:txBody>
          <a:bodyPr/>
          <a:lstStyle/>
          <a:p>
            <a:r>
              <a:rPr lang="en-GB" dirty="0"/>
              <a:t>17/03/2016</a:t>
            </a:r>
          </a:p>
        </p:txBody>
      </p:sp>
    </p:spTree>
    <p:extLst>
      <p:ext uri="{BB962C8B-B14F-4D97-AF65-F5344CB8AC3E}">
        <p14:creationId xmlns:p14="http://schemas.microsoft.com/office/powerpoint/2010/main" val="2712051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22</a:t>
            </a:fld>
            <a:endParaRPr lang="en-GB" dirty="0"/>
          </a:p>
        </p:txBody>
      </p:sp>
    </p:spTree>
    <p:extLst>
      <p:ext uri="{BB962C8B-B14F-4D97-AF65-F5344CB8AC3E}">
        <p14:creationId xmlns:p14="http://schemas.microsoft.com/office/powerpoint/2010/main" val="3090728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23</a:t>
            </a:fld>
            <a:endParaRPr lang="en-GB" dirty="0"/>
          </a:p>
        </p:txBody>
      </p:sp>
    </p:spTree>
    <p:extLst>
      <p:ext uri="{BB962C8B-B14F-4D97-AF65-F5344CB8AC3E}">
        <p14:creationId xmlns:p14="http://schemas.microsoft.com/office/powerpoint/2010/main" val="1226784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24</a:t>
            </a:fld>
            <a:endParaRPr lang="en-GB" dirty="0"/>
          </a:p>
        </p:txBody>
      </p:sp>
    </p:spTree>
    <p:extLst>
      <p:ext uri="{BB962C8B-B14F-4D97-AF65-F5344CB8AC3E}">
        <p14:creationId xmlns:p14="http://schemas.microsoft.com/office/powerpoint/2010/main" val="12402887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25</a:t>
            </a:fld>
            <a:endParaRPr lang="en-GB" dirty="0"/>
          </a:p>
        </p:txBody>
      </p:sp>
    </p:spTree>
    <p:extLst>
      <p:ext uri="{BB962C8B-B14F-4D97-AF65-F5344CB8AC3E}">
        <p14:creationId xmlns:p14="http://schemas.microsoft.com/office/powerpoint/2010/main" val="3280051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26</a:t>
            </a:fld>
            <a:endParaRPr lang="en-GB" dirty="0"/>
          </a:p>
        </p:txBody>
      </p:sp>
    </p:spTree>
    <p:extLst>
      <p:ext uri="{BB962C8B-B14F-4D97-AF65-F5344CB8AC3E}">
        <p14:creationId xmlns:p14="http://schemas.microsoft.com/office/powerpoint/2010/main" val="31007661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27</a:t>
            </a:fld>
            <a:endParaRPr lang="en-GB" dirty="0"/>
          </a:p>
        </p:txBody>
      </p:sp>
    </p:spTree>
    <p:extLst>
      <p:ext uri="{BB962C8B-B14F-4D97-AF65-F5344CB8AC3E}">
        <p14:creationId xmlns:p14="http://schemas.microsoft.com/office/powerpoint/2010/main" val="25521493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28</a:t>
            </a:fld>
            <a:endParaRPr lang="en-GB" dirty="0"/>
          </a:p>
        </p:txBody>
      </p:sp>
    </p:spTree>
    <p:extLst>
      <p:ext uri="{BB962C8B-B14F-4D97-AF65-F5344CB8AC3E}">
        <p14:creationId xmlns:p14="http://schemas.microsoft.com/office/powerpoint/2010/main" val="572234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31</a:t>
            </a:fld>
            <a:endParaRPr lang="en-GB" dirty="0"/>
          </a:p>
        </p:txBody>
      </p:sp>
    </p:spTree>
    <p:extLst>
      <p:ext uri="{BB962C8B-B14F-4D97-AF65-F5344CB8AC3E}">
        <p14:creationId xmlns:p14="http://schemas.microsoft.com/office/powerpoint/2010/main" val="619886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32</a:t>
            </a:fld>
            <a:endParaRPr lang="en-GB" dirty="0"/>
          </a:p>
        </p:txBody>
      </p:sp>
    </p:spTree>
    <p:extLst>
      <p:ext uri="{BB962C8B-B14F-4D97-AF65-F5344CB8AC3E}">
        <p14:creationId xmlns:p14="http://schemas.microsoft.com/office/powerpoint/2010/main" val="747800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33</a:t>
            </a:fld>
            <a:endParaRPr lang="en-GB" dirty="0"/>
          </a:p>
        </p:txBody>
      </p:sp>
    </p:spTree>
    <p:extLst>
      <p:ext uri="{BB962C8B-B14F-4D97-AF65-F5344CB8AC3E}">
        <p14:creationId xmlns:p14="http://schemas.microsoft.com/office/powerpoint/2010/main" val="2458681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a:t>
            </a:fld>
            <a:endParaRPr lang="en-GB" dirty="0"/>
          </a:p>
        </p:txBody>
      </p:sp>
    </p:spTree>
    <p:extLst>
      <p:ext uri="{BB962C8B-B14F-4D97-AF65-F5344CB8AC3E}">
        <p14:creationId xmlns:p14="http://schemas.microsoft.com/office/powerpoint/2010/main" val="19684588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34</a:t>
            </a:fld>
            <a:endParaRPr lang="en-GB" dirty="0"/>
          </a:p>
        </p:txBody>
      </p:sp>
    </p:spTree>
    <p:extLst>
      <p:ext uri="{BB962C8B-B14F-4D97-AF65-F5344CB8AC3E}">
        <p14:creationId xmlns:p14="http://schemas.microsoft.com/office/powerpoint/2010/main" val="1181856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endParaRPr lang="en-US" dirty="0">
              <a:latin typeface="+mn-lt"/>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i="0" dirty="0">
              <a:solidFill>
                <a:srgbClr val="000000"/>
              </a:solidFill>
              <a:effectLst/>
              <a:latin typeface="EYInterstate Regular" panose="02000503020000020004" pitchFamily="2" charset="0"/>
            </a:endParaRPr>
          </a:p>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35</a:t>
            </a:fld>
            <a:endParaRPr lang="en-GB" dirty="0"/>
          </a:p>
        </p:txBody>
      </p:sp>
    </p:spTree>
    <p:extLst>
      <p:ext uri="{BB962C8B-B14F-4D97-AF65-F5344CB8AC3E}">
        <p14:creationId xmlns:p14="http://schemas.microsoft.com/office/powerpoint/2010/main" val="13673974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36</a:t>
            </a:fld>
            <a:endParaRPr lang="en-GB" dirty="0"/>
          </a:p>
        </p:txBody>
      </p:sp>
    </p:spTree>
    <p:extLst>
      <p:ext uri="{BB962C8B-B14F-4D97-AF65-F5344CB8AC3E}">
        <p14:creationId xmlns:p14="http://schemas.microsoft.com/office/powerpoint/2010/main" val="3360461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37</a:t>
            </a:fld>
            <a:endParaRPr lang="en-GB" dirty="0"/>
          </a:p>
        </p:txBody>
      </p:sp>
    </p:spTree>
    <p:extLst>
      <p:ext uri="{BB962C8B-B14F-4D97-AF65-F5344CB8AC3E}">
        <p14:creationId xmlns:p14="http://schemas.microsoft.com/office/powerpoint/2010/main" val="9084557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38</a:t>
            </a:fld>
            <a:endParaRPr lang="en-GB" dirty="0"/>
          </a:p>
        </p:txBody>
      </p:sp>
    </p:spTree>
    <p:extLst>
      <p:ext uri="{BB962C8B-B14F-4D97-AF65-F5344CB8AC3E}">
        <p14:creationId xmlns:p14="http://schemas.microsoft.com/office/powerpoint/2010/main" val="4122809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39</a:t>
            </a:fld>
            <a:endParaRPr lang="en-GB" dirty="0"/>
          </a:p>
        </p:txBody>
      </p:sp>
    </p:spTree>
    <p:extLst>
      <p:ext uri="{BB962C8B-B14F-4D97-AF65-F5344CB8AC3E}">
        <p14:creationId xmlns:p14="http://schemas.microsoft.com/office/powerpoint/2010/main" val="119837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40</a:t>
            </a:fld>
            <a:endParaRPr lang="en-GB" dirty="0"/>
          </a:p>
        </p:txBody>
      </p:sp>
    </p:spTree>
    <p:extLst>
      <p:ext uri="{BB962C8B-B14F-4D97-AF65-F5344CB8AC3E}">
        <p14:creationId xmlns:p14="http://schemas.microsoft.com/office/powerpoint/2010/main" val="293418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42</a:t>
            </a:fld>
            <a:endParaRPr lang="en-GB" dirty="0"/>
          </a:p>
        </p:txBody>
      </p:sp>
    </p:spTree>
    <p:extLst>
      <p:ext uri="{BB962C8B-B14F-4D97-AF65-F5344CB8AC3E}">
        <p14:creationId xmlns:p14="http://schemas.microsoft.com/office/powerpoint/2010/main" val="9983756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43</a:t>
            </a:fld>
            <a:endParaRPr lang="en-GB" dirty="0"/>
          </a:p>
        </p:txBody>
      </p:sp>
    </p:spTree>
    <p:extLst>
      <p:ext uri="{BB962C8B-B14F-4D97-AF65-F5344CB8AC3E}">
        <p14:creationId xmlns:p14="http://schemas.microsoft.com/office/powerpoint/2010/main" val="374268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5</a:t>
            </a:fld>
            <a:endParaRPr lang="en-GB" dirty="0"/>
          </a:p>
        </p:txBody>
      </p:sp>
    </p:spTree>
    <p:extLst>
      <p:ext uri="{BB962C8B-B14F-4D97-AF65-F5344CB8AC3E}">
        <p14:creationId xmlns:p14="http://schemas.microsoft.com/office/powerpoint/2010/main" val="759782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6</a:t>
            </a:fld>
            <a:endParaRPr lang="en-GB" dirty="0"/>
          </a:p>
        </p:txBody>
      </p:sp>
    </p:spTree>
    <p:extLst>
      <p:ext uri="{BB962C8B-B14F-4D97-AF65-F5344CB8AC3E}">
        <p14:creationId xmlns:p14="http://schemas.microsoft.com/office/powerpoint/2010/main" val="1671940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411824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56383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32252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sngStrik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300" b="0" i="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431412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0.emf"/></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i="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b="0" i="0">
                <a:solidFill>
                  <a:schemeClr val="tx1"/>
                </a:solidFill>
                <a:latin typeface="EYInterstate Regular"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tx2"/>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960938"/>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738769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b="0" i="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345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3893704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Tree>
    <p:extLst>
      <p:ext uri="{BB962C8B-B14F-4D97-AF65-F5344CB8AC3E}">
        <p14:creationId xmlns:p14="http://schemas.microsoft.com/office/powerpoint/2010/main" val="158052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b="0" i="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833100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827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b="0" i="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775002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b="0" i="0">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3793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b="0" i="0">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39141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9" name="Picture 47" descr="geometric shape digital wallpaper">
            <a:extLst>
              <a:ext uri="{FF2B5EF4-FFF2-40B4-BE49-F238E27FC236}">
                <a16:creationId xmlns:a16="http://schemas.microsoft.com/office/drawing/2014/main" id="{09EAACD3-11F6-4FCB-A4ED-94882CF5A93A}"/>
              </a:ext>
            </a:extLst>
          </p:cNvPr>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i="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b="0" i="0">
                <a:solidFill>
                  <a:schemeClr val="tx1"/>
                </a:solidFill>
                <a:latin typeface="EYInterstate Regular"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b="0" i="0">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61902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348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867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3573040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b="0" i="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0" i="0"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0" i="0"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b="0" i="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b="0" i="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b="0" i="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0" i="0"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0" i="0"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b="0" i="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b="0" i="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b="0" i="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0" i="0"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0" i="0"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b="0" i="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b="0" i="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9E369AE-4490-4D74-A55B-C8E29A258E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744" b="7744"/>
          <a:stretch/>
        </p:blipFill>
        <p:spPr>
          <a:xfrm>
            <a:off x="3177" y="0"/>
            <a:ext cx="12195174"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i="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b="0" i="0">
                <a:solidFill>
                  <a:schemeClr val="tx1"/>
                </a:solidFill>
                <a:latin typeface="EYInterstate Regular"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56965436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i="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b="0" i="0">
                <a:solidFill>
                  <a:schemeClr val="bg1"/>
                </a:solidFill>
                <a:latin typeface="EYInterstate Regular"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i="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b="0" i="0">
                <a:solidFill>
                  <a:schemeClr val="bg1"/>
                </a:solidFill>
                <a:latin typeface="EYInterstate Regular"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i="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b="0" i="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i="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b="0" i="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b="0" i="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906280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b="0" i="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595167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b="0" i="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66828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b="0" i="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1020724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i="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b="0" i="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3460343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7971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083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b="0" i="0">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102732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Tree>
    <p:extLst>
      <p:ext uri="{BB962C8B-B14F-4D97-AF65-F5344CB8AC3E}">
        <p14:creationId xmlns:p14="http://schemas.microsoft.com/office/powerpoint/2010/main" val="3382498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2528808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6" name="Picture 75">
            <a:extLst>
              <a:ext uri="{FF2B5EF4-FFF2-40B4-BE49-F238E27FC236}">
                <a16:creationId xmlns:a16="http://schemas.microsoft.com/office/drawing/2014/main" id="{14BCD91D-E17F-4B16-A3F2-EEF2A6E3B4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5540" b="21219"/>
          <a:stretch/>
        </p:blipFill>
        <p:spPr>
          <a:xfrm>
            <a:off x="0" y="-2"/>
            <a:ext cx="12198350" cy="6858001"/>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i="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b="0" i="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b="0" i="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0" i="0"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0" i="0"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b="0" i="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b="0" i="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0102" y="311624"/>
            <a:ext cx="9944987" cy="601890"/>
          </a:xfrm>
          <a:prstGeom prst="rect">
            <a:avLst/>
          </a:prstGeom>
        </p:spPr>
        <p:txBody>
          <a:bodyPr lIns="0" tIns="0" rIns="0" bIns="0"/>
          <a:lstStyle>
            <a:lvl1pPr>
              <a:defRPr sz="2791" b="0" i="0">
                <a:solidFill>
                  <a:schemeClr val="tx2"/>
                </a:solidFill>
              </a:defRPr>
            </a:lvl1pPr>
          </a:lstStyle>
          <a:p>
            <a:r>
              <a:rPr lang="en-US" dirty="0"/>
              <a:t>Click to edit Master title style</a:t>
            </a:r>
          </a:p>
        </p:txBody>
      </p:sp>
      <p:pic>
        <p:nvPicPr>
          <p:cNvPr id="4" name="Picture 2" descr="photo of outer space">
            <a:extLst>
              <a:ext uri="{FF2B5EF4-FFF2-40B4-BE49-F238E27FC236}">
                <a16:creationId xmlns:a16="http://schemas.microsoft.com/office/drawing/2014/main" id="{1AA7B56B-A652-45BD-924B-CC3E8DA5F7B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rot="10800000">
            <a:off x="0" y="0"/>
            <a:ext cx="12198350" cy="36438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9F53CC6-4792-4F98-8D1C-D17FCBB2FCBA}"/>
              </a:ext>
            </a:extLst>
          </p:cNvPr>
          <p:cNvSpPr/>
          <p:nvPr userDrawn="1"/>
        </p:nvSpPr>
        <p:spPr>
          <a:xfrm>
            <a:off x="0" y="3643824"/>
            <a:ext cx="12198350" cy="3214179"/>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6" name="Rectangle 5">
            <a:extLst>
              <a:ext uri="{FF2B5EF4-FFF2-40B4-BE49-F238E27FC236}">
                <a16:creationId xmlns:a16="http://schemas.microsoft.com/office/drawing/2014/main" id="{DD1FF9CE-C062-47C6-B259-23D10C777292}"/>
              </a:ext>
            </a:extLst>
          </p:cNvPr>
          <p:cNvSpPr/>
          <p:nvPr userDrawn="1"/>
        </p:nvSpPr>
        <p:spPr>
          <a:xfrm>
            <a:off x="0" y="0"/>
            <a:ext cx="12198350" cy="6858000"/>
          </a:xfrm>
          <a:prstGeom prst="rect">
            <a:avLst/>
          </a:prstGeom>
          <a:solidFill>
            <a:schemeClr val="bg1">
              <a:lumMod val="75000"/>
              <a:alpha val="21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dirty="0">
              <a:solidFill>
                <a:schemeClr val="tx1"/>
              </a:solidFill>
            </a:endParaRPr>
          </a:p>
        </p:txBody>
      </p:sp>
      <p:sp>
        <p:nvSpPr>
          <p:cNvPr id="8" name="TextBox 7">
            <a:extLst>
              <a:ext uri="{FF2B5EF4-FFF2-40B4-BE49-F238E27FC236}">
                <a16:creationId xmlns:a16="http://schemas.microsoft.com/office/drawing/2014/main" id="{868913A1-54E3-4339-8983-BD7091C4C536}"/>
              </a:ext>
            </a:extLst>
          </p:cNvPr>
          <p:cNvSpPr txBox="1"/>
          <p:nvPr userDrawn="1"/>
        </p:nvSpPr>
        <p:spPr>
          <a:xfrm>
            <a:off x="11688812" y="6359319"/>
            <a:ext cx="177421" cy="154658"/>
          </a:xfrm>
          <a:prstGeom prst="rect">
            <a:avLst/>
          </a:prstGeom>
          <a:noFill/>
        </p:spPr>
        <p:txBody>
          <a:bodyPr wrap="square" lIns="0" tIns="36448" rIns="0" bIns="0" rtlCol="0">
            <a:spAutoFit/>
          </a:bodyPr>
          <a:lstStyle/>
          <a:p>
            <a:pPr marL="0" indent="0" algn="ctr">
              <a:lnSpc>
                <a:spcPct val="85000"/>
              </a:lnSpc>
              <a:spcAft>
                <a:spcPts val="599"/>
              </a:spcAft>
              <a:buClr>
                <a:schemeClr val="accent2"/>
              </a:buClr>
              <a:buSzPct val="70000"/>
              <a:buFont typeface="Arial" pitchFamily="34" charset="0"/>
              <a:buNone/>
            </a:pPr>
            <a:fld id="{76945EB4-FEC5-42E9-A015-7F9892B7BD8F}" type="slidenum">
              <a:rPr lang="en-US" sz="898" smtClean="0">
                <a:solidFill>
                  <a:schemeClr val="bg1"/>
                </a:solidFill>
                <a:latin typeface="EYInterstate Regular" panose="02000503020000020004" pitchFamily="2" charset="0"/>
              </a:rPr>
              <a:pPr marL="0" indent="0" algn="ctr">
                <a:lnSpc>
                  <a:spcPct val="85000"/>
                </a:lnSpc>
                <a:spcAft>
                  <a:spcPts val="599"/>
                </a:spcAft>
                <a:buClr>
                  <a:schemeClr val="accent2"/>
                </a:buClr>
                <a:buSzPct val="70000"/>
                <a:buFont typeface="Arial" pitchFamily="34" charset="0"/>
                <a:buNone/>
              </a:pPr>
              <a:t>‹#›</a:t>
            </a:fld>
            <a:endParaRPr lang="en-US" sz="1195" dirty="0">
              <a:solidFill>
                <a:schemeClr val="bg1"/>
              </a:solidFill>
              <a:latin typeface="EYInterstate Regular" panose="02000503020000020004" pitchFamily="2" charset="0"/>
            </a:endParaRPr>
          </a:p>
        </p:txBody>
      </p:sp>
    </p:spTree>
    <p:extLst>
      <p:ext uri="{BB962C8B-B14F-4D97-AF65-F5344CB8AC3E}">
        <p14:creationId xmlns:p14="http://schemas.microsoft.com/office/powerpoint/2010/main" val="229127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sz="2399" b="0" i="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1 March 2024</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979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C6030-7C47-4F41-887C-7946158FB334}"/>
              </a:ext>
            </a:extLst>
          </p:cNvPr>
          <p:cNvSpPr>
            <a:spLocks noGrp="1"/>
          </p:cNvSpPr>
          <p:nvPr>
            <p:ph type="ctrTitle"/>
          </p:nvPr>
        </p:nvSpPr>
        <p:spPr>
          <a:xfrm>
            <a:off x="1524794" y="1122363"/>
            <a:ext cx="9148763" cy="2387600"/>
          </a:xfrm>
        </p:spPr>
        <p:txBody>
          <a:bodyPr anchor="b"/>
          <a:lstStyle>
            <a:lvl1pPr algn="ctr">
              <a:defRPr sz="6000" b="0" i="0"/>
            </a:lvl1pPr>
          </a:lstStyle>
          <a:p>
            <a:r>
              <a:rPr lang="en-US" dirty="0"/>
              <a:t>Click to edit Master title style</a:t>
            </a:r>
          </a:p>
        </p:txBody>
      </p:sp>
      <p:sp>
        <p:nvSpPr>
          <p:cNvPr id="3" name="Subtitle 2">
            <a:extLst>
              <a:ext uri="{FF2B5EF4-FFF2-40B4-BE49-F238E27FC236}">
                <a16:creationId xmlns:a16="http://schemas.microsoft.com/office/drawing/2014/main" id="{1420A402-8064-437E-96AB-48A7DDB0A4B9}"/>
              </a:ext>
            </a:extLst>
          </p:cNvPr>
          <p:cNvSpPr>
            <a:spLocks noGrp="1"/>
          </p:cNvSpPr>
          <p:nvPr>
            <p:ph type="subTitle" idx="1"/>
          </p:nvPr>
        </p:nvSpPr>
        <p:spPr>
          <a:xfrm>
            <a:off x="1524794" y="3602038"/>
            <a:ext cx="9148763"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56D1F0-5044-4990-AFD0-FB9B14F955B8}"/>
              </a:ext>
            </a:extLst>
          </p:cNvPr>
          <p:cNvSpPr>
            <a:spLocks noGrp="1"/>
          </p:cNvSpPr>
          <p:nvPr>
            <p:ph type="dt" sz="half" idx="10"/>
          </p:nvPr>
        </p:nvSpPr>
        <p:spPr/>
        <p:txBody>
          <a:bodyPr/>
          <a:lstStyle/>
          <a:p>
            <a:fld id="{F4AFDC19-405F-4B4C-8BD6-FDDC021CB17C}" type="datetimeFigureOut">
              <a:rPr lang="en-US" smtClean="0"/>
              <a:t>3/1/2024</a:t>
            </a:fld>
            <a:endParaRPr lang="en-US" dirty="0"/>
          </a:p>
        </p:txBody>
      </p:sp>
      <p:sp>
        <p:nvSpPr>
          <p:cNvPr id="5" name="Footer Placeholder 4">
            <a:extLst>
              <a:ext uri="{FF2B5EF4-FFF2-40B4-BE49-F238E27FC236}">
                <a16:creationId xmlns:a16="http://schemas.microsoft.com/office/drawing/2014/main" id="{8C91A9F3-83D4-46D2-A319-E49DAD1B20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0CEF5E9-9130-4877-8B7B-352DF80DC0CD}"/>
              </a:ext>
            </a:extLst>
          </p:cNvPr>
          <p:cNvSpPr>
            <a:spLocks noGrp="1"/>
          </p:cNvSpPr>
          <p:nvPr>
            <p:ph type="sldNum" sz="quarter" idx="12"/>
          </p:nvPr>
        </p:nvSpPr>
        <p:spPr/>
        <p:txBody>
          <a:bodyPr/>
          <a:lstStyle/>
          <a:p>
            <a:fld id="{BB9A3C9A-C64E-42FB-BFFC-28FAEA3EADDB}" type="slidenum">
              <a:rPr lang="en-US" smtClean="0"/>
              <a:t>‹#›</a:t>
            </a:fld>
            <a:endParaRPr lang="en-US" dirty="0"/>
          </a:p>
        </p:txBody>
      </p:sp>
    </p:spTree>
    <p:extLst>
      <p:ext uri="{BB962C8B-B14F-4D97-AF65-F5344CB8AC3E}">
        <p14:creationId xmlns:p14="http://schemas.microsoft.com/office/powerpoint/2010/main" val="35459912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A7C04-072D-44F4-98A9-5FC972E1AC6F}"/>
              </a:ext>
            </a:extLst>
          </p:cNvPr>
          <p:cNvSpPr>
            <a:spLocks noGrp="1"/>
          </p:cNvSpPr>
          <p:nvPr>
            <p:ph type="title"/>
          </p:nvPr>
        </p:nvSpPr>
        <p:spPr/>
        <p:txBody>
          <a:bodyPr/>
          <a:lstStyle>
            <a:lvl1pPr>
              <a:defRPr b="0" i="0"/>
            </a:lvl1pPr>
          </a:lstStyle>
          <a:p>
            <a:r>
              <a:rPr lang="en-US" dirty="0"/>
              <a:t>Click to edit Master title style</a:t>
            </a:r>
          </a:p>
        </p:txBody>
      </p:sp>
      <p:sp>
        <p:nvSpPr>
          <p:cNvPr id="3" name="Date Placeholder 2">
            <a:extLst>
              <a:ext uri="{FF2B5EF4-FFF2-40B4-BE49-F238E27FC236}">
                <a16:creationId xmlns:a16="http://schemas.microsoft.com/office/drawing/2014/main" id="{08BF3199-1909-4C64-A1CA-91858705C06E}"/>
              </a:ext>
            </a:extLst>
          </p:cNvPr>
          <p:cNvSpPr>
            <a:spLocks noGrp="1"/>
          </p:cNvSpPr>
          <p:nvPr>
            <p:ph type="dt" sz="half" idx="10"/>
          </p:nvPr>
        </p:nvSpPr>
        <p:spPr/>
        <p:txBody>
          <a:bodyPr/>
          <a:lstStyle/>
          <a:p>
            <a:fld id="{F4AFDC19-405F-4B4C-8BD6-FDDC021CB17C}" type="datetimeFigureOut">
              <a:rPr lang="en-US" smtClean="0"/>
              <a:t>3/1/2024</a:t>
            </a:fld>
            <a:endParaRPr lang="en-US" dirty="0"/>
          </a:p>
        </p:txBody>
      </p:sp>
      <p:sp>
        <p:nvSpPr>
          <p:cNvPr id="4" name="Footer Placeholder 3">
            <a:extLst>
              <a:ext uri="{FF2B5EF4-FFF2-40B4-BE49-F238E27FC236}">
                <a16:creationId xmlns:a16="http://schemas.microsoft.com/office/drawing/2014/main" id="{57B3A9B5-8E1C-4F7D-AE38-05E12CD9B3F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4E9E8D2-1C22-4B3F-ADA9-D3768534B70E}"/>
              </a:ext>
            </a:extLst>
          </p:cNvPr>
          <p:cNvSpPr>
            <a:spLocks noGrp="1"/>
          </p:cNvSpPr>
          <p:nvPr>
            <p:ph type="sldNum" sz="quarter" idx="12"/>
          </p:nvPr>
        </p:nvSpPr>
        <p:spPr/>
        <p:txBody>
          <a:bodyPr/>
          <a:lstStyle/>
          <a:p>
            <a:fld id="{BB9A3C9A-C64E-42FB-BFFC-28FAEA3EADDB}" type="slidenum">
              <a:rPr lang="en-US" smtClean="0"/>
              <a:t>‹#›</a:t>
            </a:fld>
            <a:endParaRPr lang="en-US" dirty="0"/>
          </a:p>
        </p:txBody>
      </p:sp>
    </p:spTree>
    <p:extLst>
      <p:ext uri="{BB962C8B-B14F-4D97-AF65-F5344CB8AC3E}">
        <p14:creationId xmlns:p14="http://schemas.microsoft.com/office/powerpoint/2010/main" val="22279285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Head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vl1pPr>
          </a:lstStyle>
          <a:p>
            <a:r>
              <a:rPr lang="en-US" dirty="0"/>
              <a:t>Click to edit Master title style</a:t>
            </a:r>
          </a:p>
        </p:txBody>
      </p:sp>
    </p:spTree>
    <p:extLst>
      <p:ext uri="{BB962C8B-B14F-4D97-AF65-F5344CB8AC3E}">
        <p14:creationId xmlns:p14="http://schemas.microsoft.com/office/powerpoint/2010/main" val="18391853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11_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FBF4CC-E9DA-45DC-9CEA-B0ADC464B7BA}"/>
              </a:ext>
            </a:extLst>
          </p:cNvPr>
          <p:cNvGraphicFramePr>
            <a:graphicFrameLocks noChangeAspect="1"/>
          </p:cNvGraphicFramePr>
          <p:nvPr userDrawn="1">
            <p:custDataLst>
              <p:tags r:id="rId1"/>
            </p:custDataLst>
            <p:extLst>
              <p:ext uri="{D42A27DB-BD31-4B8C-83A1-F6EECF244321}">
                <p14:modId xmlns:p14="http://schemas.microsoft.com/office/powerpoint/2010/main" val="3867876061"/>
              </p:ext>
            </p:extLst>
          </p:nvPr>
        </p:nvGraphicFramePr>
        <p:xfrm>
          <a:off x="2119" y="1588"/>
          <a:ext cx="211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E5FBF4CC-E9DA-45DC-9CEA-B0ADC464B7BA}"/>
                          </a:ext>
                        </a:extLst>
                      </p:cNvPr>
                      <p:cNvPicPr/>
                      <p:nvPr/>
                    </p:nvPicPr>
                    <p:blipFill>
                      <a:blip r:embed="rId4"/>
                      <a:stretch>
                        <a:fillRect/>
                      </a:stretch>
                    </p:blipFill>
                    <p:spPr>
                      <a:xfrm>
                        <a:off x="2119" y="1588"/>
                        <a:ext cx="2118" cy="1588"/>
                      </a:xfrm>
                      <a:prstGeom prst="rect">
                        <a:avLst/>
                      </a:prstGeom>
                    </p:spPr>
                  </p:pic>
                </p:oleObj>
              </mc:Fallback>
            </mc:AlternateContent>
          </a:graphicData>
        </a:graphic>
      </p:graphicFrame>
      <p:sp>
        <p:nvSpPr>
          <p:cNvPr id="2" name="Title 1"/>
          <p:cNvSpPr>
            <a:spLocks noGrp="1"/>
          </p:cNvSpPr>
          <p:nvPr>
            <p:ph type="title"/>
          </p:nvPr>
        </p:nvSpPr>
        <p:spPr>
          <a:xfrm>
            <a:off x="609919" y="228600"/>
            <a:ext cx="10978515" cy="590400"/>
          </a:xfrm>
        </p:spPr>
        <p:txBody>
          <a:bodyPr vert="horz"/>
          <a:lstStyle>
            <a:lvl1pPr>
              <a:defRPr sz="2400" b="0" i="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402822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3_Cover alternat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8245A2D-3698-40CC-AB8D-86BAC71B08E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t="8797" r="1" b="6896"/>
          <a:stretch/>
        </p:blipFill>
        <p:spPr>
          <a:xfrm>
            <a:off x="0" y="0"/>
            <a:ext cx="12198350" cy="6858000"/>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627066" y="457199"/>
            <a:ext cx="6012542"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sz="1800" dirty="0"/>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915579" y="1476597"/>
            <a:ext cx="5422755" cy="860400"/>
          </a:xfrm>
        </p:spPr>
        <p:txBody>
          <a:bodyPr/>
          <a:lstStyle>
            <a:lvl1pPr>
              <a:defRPr sz="3000" b="0" i="0">
                <a:solidFill>
                  <a:srgbClr val="404040"/>
                </a:solidFill>
                <a:latin typeface="EYInterstate Light" panose="02000506000000020004" pitchFamily="2" charset="0"/>
                <a:cs typeface="Arial" pitchFamily="34" charset="0"/>
              </a:defRPr>
            </a:lvl1pPr>
          </a:lstStyle>
          <a:p>
            <a:r>
              <a:rPr lang="en-GB" dirty="0"/>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915580" y="2422865"/>
            <a:ext cx="5422755"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i="0">
                <a:solidFill>
                  <a:srgbClr val="404040"/>
                </a:solidFill>
                <a:latin typeface="EYInterstate Regular"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dirty="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dirty="0"/>
              <a:t>XX Month 200X (EY Interstate bold 16 point)</a:t>
            </a:r>
          </a:p>
        </p:txBody>
      </p:sp>
      <p:grpSp>
        <p:nvGrpSpPr>
          <p:cNvPr id="11" name="Group 4">
            <a:extLst>
              <a:ext uri="{FF2B5EF4-FFF2-40B4-BE49-F238E27FC236}">
                <a16:creationId xmlns:a16="http://schemas.microsoft.com/office/drawing/2014/main" id="{8AE72999-64B9-400D-B276-16BADE1AD572}"/>
              </a:ext>
            </a:extLst>
          </p:cNvPr>
          <p:cNvGrpSpPr>
            <a:grpSpLocks noChangeAspect="1"/>
          </p:cNvGrpSpPr>
          <p:nvPr userDrawn="1"/>
        </p:nvGrpSpPr>
        <p:grpSpPr bwMode="auto">
          <a:xfrm>
            <a:off x="10364788" y="4960938"/>
            <a:ext cx="1225550" cy="1435100"/>
            <a:chOff x="6529" y="3125"/>
            <a:chExt cx="772" cy="904"/>
          </a:xfrm>
        </p:grpSpPr>
        <p:sp>
          <p:nvSpPr>
            <p:cNvPr id="12" name="Freeform 5">
              <a:extLst>
                <a:ext uri="{FF2B5EF4-FFF2-40B4-BE49-F238E27FC236}">
                  <a16:creationId xmlns:a16="http://schemas.microsoft.com/office/drawing/2014/main" id="{B20916FE-1037-44A8-A815-13B16E654388}"/>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9E21227F-16C4-4E48-B9B5-03B2F374C37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351419710"/>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i="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b="0" i="0">
                <a:solidFill>
                  <a:schemeClr val="bg1"/>
                </a:solidFill>
                <a:latin typeface="EYInterstate Regular"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i="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b="0" i="0">
                <a:solidFill>
                  <a:schemeClr val="bg1"/>
                </a:solidFill>
                <a:latin typeface="EYInterstate Regular"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b="0" i="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Text Placeholder 4">
            <a:extLst>
              <a:ext uri="{FF2B5EF4-FFF2-40B4-BE49-F238E27FC236}">
                <a16:creationId xmlns:a16="http://schemas.microsoft.com/office/drawing/2014/main" id="{F079E910-7CFE-41D0-BD32-A43268A79099}"/>
              </a:ext>
            </a:extLst>
          </p:cNvPr>
          <p:cNvSpPr>
            <a:spLocks noGrp="1"/>
          </p:cNvSpPr>
          <p:nvPr>
            <p:ph type="body" sz="quarter" idx="10" hasCustomPrompt="1"/>
          </p:nvPr>
        </p:nvSpPr>
        <p:spPr>
          <a:xfrm>
            <a:off x="609600" y="1137920"/>
            <a:ext cx="10980738" cy="4756150"/>
          </a:xfrm>
        </p:spPr>
        <p:txBody>
          <a:bodyPr/>
          <a:lstStyle>
            <a:lvl1pPr>
              <a:spcBef>
                <a:spcPts val="0"/>
              </a:spcBef>
              <a:spcAft>
                <a:spcPts val="300"/>
              </a:spcAft>
              <a:defRPr/>
            </a:lvl1pPr>
            <a:lvl2pPr>
              <a:spcBef>
                <a:spcPts val="0"/>
              </a:spcBef>
              <a:spcAft>
                <a:spcPts val="300"/>
              </a:spcAft>
              <a:defRPr/>
            </a:lvl2pPr>
            <a:lvl3pPr>
              <a:spcBef>
                <a:spcPts val="0"/>
              </a:spcBef>
              <a:spcAft>
                <a:spcPts val="300"/>
              </a:spcAft>
              <a:defRPr/>
            </a:lvl3pPr>
            <a:lvl4pPr>
              <a:spcBef>
                <a:spcPts val="0"/>
              </a:spcBef>
              <a:spcAft>
                <a:spcPts val="300"/>
              </a:spcAft>
              <a:defRPr/>
            </a:lvl4pPr>
            <a:lvl5pPr>
              <a:spcBef>
                <a:spcPts val="0"/>
              </a:spcBef>
              <a:spcAft>
                <a:spcPts val="300"/>
              </a:spcAft>
              <a:defRPr/>
            </a:lvl5pPr>
          </a:lstStyle>
          <a:p>
            <a:pPr lvl="0"/>
            <a:r>
              <a:rPr lang="en-IN"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9993965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p:nvPr>
        </p:nvSpPr>
        <p:spPr>
          <a:xfrm>
            <a:off x="775504" y="1954221"/>
            <a:ext cx="4328932" cy="979702"/>
          </a:xfrm>
        </p:spPr>
        <p:txBody>
          <a:bodyPr/>
          <a:lstStyle>
            <a:lvl1pPr>
              <a:defRPr sz="3000" b="0" i="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b="0" i="0">
                <a:solidFill>
                  <a:schemeClr val="bg1"/>
                </a:solidFill>
                <a:latin typeface="EYInterstate Regular"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i="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b="0" i="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i="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b="0" i="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b="0" i="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8323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b="0" i="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545704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b="0" i="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500132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b="0" i="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710894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b="0" i="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6460789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BA94B7-7BDE-4510-A417-A765301D1371}"/>
              </a:ext>
            </a:extLst>
          </p:cNvPr>
          <p:cNvSpPr>
            <a:spLocks noGrp="1"/>
          </p:cNvSpPr>
          <p:nvPr>
            <p:ph type="pic" sz="quarter" idx="11"/>
          </p:nvPr>
        </p:nvSpPr>
        <p:spPr>
          <a:xfrm>
            <a:off x="0" y="0"/>
            <a:ext cx="12198350" cy="6858000"/>
          </a:xfrm>
          <a:ln>
            <a:noFill/>
          </a:ln>
        </p:spPr>
        <p:txBody>
          <a:bodyPr/>
          <a:lstStyle>
            <a:lvl1pPr marL="0" indent="0" algn="ctr">
              <a:buNone/>
              <a:defRPr/>
            </a:lvl1pPr>
          </a:lstStyle>
          <a:p>
            <a:endParaRPr lang="en-IN" dirty="0"/>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36294362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2"/>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Tree>
    <p:extLst>
      <p:ext uri="{BB962C8B-B14F-4D97-AF65-F5344CB8AC3E}">
        <p14:creationId xmlns:p14="http://schemas.microsoft.com/office/powerpoint/2010/main" val="493119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b="0" i="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3655470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17221"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17221" y="3840384"/>
            <a:ext cx="4537959" cy="1055708"/>
          </a:xfrm>
        </p:spPr>
        <p:txBody>
          <a:bodyPr/>
          <a:lstStyle>
            <a:lvl1pPr marL="0" indent="0">
              <a:buNone/>
              <a:defRPr sz="1600"/>
            </a:lvl1pPr>
          </a:lstStyle>
          <a:p>
            <a:pPr lvl="0"/>
            <a:r>
              <a:rPr lang="en-IN" dirty="0"/>
              <a:t>text</a:t>
            </a:r>
          </a:p>
        </p:txBody>
      </p:sp>
    </p:spTree>
    <p:extLst>
      <p:ext uri="{BB962C8B-B14F-4D97-AF65-F5344CB8AC3E}">
        <p14:creationId xmlns:p14="http://schemas.microsoft.com/office/powerpoint/2010/main" val="167862739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b="0" i="0">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5254414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507BA1-EA97-432B-8AAE-BE8FEE624583}"/>
              </a:ext>
            </a:extLst>
          </p:cNvPr>
          <p:cNvSpPr>
            <a:spLocks noGrp="1"/>
          </p:cNvSpPr>
          <p:nvPr>
            <p:ph type="pic" sz="quarter" idx="10"/>
          </p:nvPr>
        </p:nvSpPr>
        <p:spPr>
          <a:xfrm>
            <a:off x="0" y="0"/>
            <a:ext cx="12198350" cy="6858000"/>
          </a:xfrm>
          <a:ln>
            <a:noFill/>
          </a:ln>
        </p:spPr>
        <p:txBody>
          <a:bodyPr/>
          <a:lstStyle>
            <a:lvl1pPr marL="0" indent="0" algn="ctr">
              <a:buNone/>
              <a:defRPr/>
            </a:lvl1pPr>
          </a:lstStyle>
          <a:p>
            <a:endParaRPr lang="en-IN" dirty="0"/>
          </a:p>
        </p:txBody>
      </p:sp>
    </p:spTree>
    <p:extLst>
      <p:ext uri="{BB962C8B-B14F-4D97-AF65-F5344CB8AC3E}">
        <p14:creationId xmlns:p14="http://schemas.microsoft.com/office/powerpoint/2010/main" val="8956502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b="0" i="0">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26075811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b="0" i="0">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761593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b="0" i="0">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95464408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b="0" i="0">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5966410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b="0" i="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4063912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0792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Tree>
    <p:extLst>
      <p:ext uri="{BB962C8B-B14F-4D97-AF65-F5344CB8AC3E}">
        <p14:creationId xmlns:p14="http://schemas.microsoft.com/office/powerpoint/2010/main" val="31921570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b="0" i="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0" i="0"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0" i="0"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b="0" i="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b="0" i="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b="0" i="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5313813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theme" Target="../theme/theme2.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2" name="Slide Number Placeholder 4">
            <a:extLst>
              <a:ext uri="{FF2B5EF4-FFF2-40B4-BE49-F238E27FC236}">
                <a16:creationId xmlns:a16="http://schemas.microsoft.com/office/drawing/2014/main" id="{4093714F-0FA2-4BA1-B9F9-9CDFDB009BD4}"/>
              </a:ext>
            </a:extLst>
          </p:cNvPr>
          <p:cNvSpPr txBox="1">
            <a:spLocks/>
          </p:cNvSpPr>
          <p:nvPr userDrawn="1"/>
        </p:nvSpPr>
        <p:spPr>
          <a:xfrm>
            <a:off x="609600" y="6471244"/>
            <a:ext cx="663066" cy="180000"/>
          </a:xfrm>
          <a:prstGeom prst="rect">
            <a:avLst/>
          </a:prstGeom>
        </p:spPr>
        <p:txBody>
          <a:bodyPr lIns="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a:t>
            </a:fld>
            <a:endParaRPr dirty="0"/>
          </a:p>
        </p:txBody>
      </p:sp>
      <p:sp>
        <p:nvSpPr>
          <p:cNvPr id="4" name="Rectangle 3">
            <a:extLst>
              <a:ext uri="{FF2B5EF4-FFF2-40B4-BE49-F238E27FC236}">
                <a16:creationId xmlns:a16="http://schemas.microsoft.com/office/drawing/2014/main" id="{B00D1E4B-DBB7-4CB9-AB8E-9BA00E8FDBA1}"/>
              </a:ext>
            </a:extLst>
          </p:cNvPr>
          <p:cNvSpPr/>
          <p:nvPr userDrawn="1"/>
        </p:nvSpPr>
        <p:spPr>
          <a:xfrm>
            <a:off x="4451610" y="6536050"/>
            <a:ext cx="3295133" cy="123111"/>
          </a:xfrm>
          <a:prstGeom prst="rect">
            <a:avLst/>
          </a:prstGeom>
        </p:spPr>
        <p:txBody>
          <a:bodyPr wrap="none" tIns="0" rIns="0" bIns="0">
            <a:spAutoFit/>
          </a:bodyPr>
          <a:lstStyle/>
          <a:p>
            <a:pPr algn="ctr"/>
            <a:r>
              <a:rPr lang="en-IN" sz="800" dirty="0">
                <a:solidFill>
                  <a:schemeClr val="bg1"/>
                </a:solidFill>
              </a:rPr>
              <a:t>Future Tax Leaders Program: EY Exempt Organization Tax Services</a:t>
            </a:r>
            <a:endParaRPr lang="en-US" sz="800" dirty="0">
              <a:solidFill>
                <a:schemeClr val="bg1"/>
              </a:solidFill>
            </a:endParaRPr>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87" r:id="rId1"/>
    <p:sldLayoutId id="2147483890" r:id="rId2"/>
    <p:sldLayoutId id="2147484008" r:id="rId3"/>
    <p:sldLayoutId id="2147483825" r:id="rId4"/>
    <p:sldLayoutId id="2147483826" r:id="rId5"/>
    <p:sldLayoutId id="2147483827" r:id="rId6"/>
    <p:sldLayoutId id="2147483875" r:id="rId7"/>
    <p:sldLayoutId id="2147483873" r:id="rId8"/>
    <p:sldLayoutId id="2147483872" r:id="rId9"/>
    <p:sldLayoutId id="2147483828" r:id="rId10"/>
    <p:sldLayoutId id="2147483877" r:id="rId11"/>
    <p:sldLayoutId id="2147483876" r:id="rId12"/>
    <p:sldLayoutId id="2147483871" r:id="rId13"/>
    <p:sldLayoutId id="2147483829" r:id="rId14"/>
    <p:sldLayoutId id="2147483923" r:id="rId15"/>
    <p:sldLayoutId id="2147483921"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74" r:id="rId26"/>
    <p:sldLayoutId id="2147483926" r:id="rId27"/>
    <p:sldLayoutId id="2147483839" r:id="rId28"/>
    <p:sldLayoutId id="2147483925" r:id="rId29"/>
    <p:sldLayoutId id="2147483840" r:id="rId30"/>
    <p:sldLayoutId id="2147483946" r:id="rId31"/>
    <p:sldLayoutId id="2147483947" r:id="rId32"/>
    <p:sldLayoutId id="2147483948" r:id="rId33"/>
    <p:sldLayoutId id="2147483949" r:id="rId34"/>
    <p:sldLayoutId id="2147483950" r:id="rId35"/>
    <p:sldLayoutId id="2147483951" r:id="rId36"/>
    <p:sldLayoutId id="2147483952" r:id="rId37"/>
    <p:sldLayoutId id="2147483953" r:id="rId38"/>
    <p:sldLayoutId id="2147483954" r:id="rId39"/>
    <p:sldLayoutId id="2147483955" r:id="rId40"/>
    <p:sldLayoutId id="2147483956" r:id="rId41"/>
    <p:sldLayoutId id="2147483957" r:id="rId42"/>
    <p:sldLayoutId id="2147483958" r:id="rId43"/>
    <p:sldLayoutId id="2147483959" r:id="rId44"/>
    <p:sldLayoutId id="2147483960" r:id="rId45"/>
    <p:sldLayoutId id="2147483962" r:id="rId46"/>
    <p:sldLayoutId id="2147483963" r:id="rId47"/>
    <p:sldLayoutId id="2147483964" r:id="rId48"/>
    <p:sldLayoutId id="2147483965" r:id="rId49"/>
    <p:sldLayoutId id="2147483966" r:id="rId50"/>
    <p:sldLayoutId id="2147484003" r:id="rId51"/>
    <p:sldLayoutId id="2147484004" r:id="rId52"/>
    <p:sldLayoutId id="2147484005" r:id="rId53"/>
    <p:sldLayoutId id="2147484006" r:id="rId54"/>
    <p:sldLayoutId id="2147484007" r:id="rId55"/>
    <p:sldLayoutId id="2147484012" r:id="rId56"/>
  </p:sldLayoutIdLst>
  <p:hf hdr="0"/>
  <p:txStyles>
    <p:titleStyle>
      <a:lvl1pPr algn="l" defTabSz="914400" rtl="0" eaLnBrk="1" latinLnBrk="0" hangingPunct="1">
        <a:lnSpc>
          <a:spcPct val="85000"/>
        </a:lnSpc>
        <a:spcBef>
          <a:spcPct val="0"/>
        </a:spcBef>
        <a:buNone/>
        <a:defRPr sz="2400" b="0" i="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8" name="Date Placeholder 1">
            <a:extLst>
              <a:ext uri="{FF2B5EF4-FFF2-40B4-BE49-F238E27FC236}">
                <a16:creationId xmlns:a16="http://schemas.microsoft.com/office/drawing/2014/main" id="{45CFA693-E91B-43CC-B5B8-0AF459F62896}"/>
              </a:ext>
            </a:extLst>
          </p:cNvPr>
          <p:cNvSpPr txBox="1">
            <a:spLocks/>
          </p:cNvSpPr>
          <p:nvPr userDrawn="1"/>
        </p:nvSpPr>
        <p:spPr>
          <a:xfrm>
            <a:off x="1630520" y="6530236"/>
            <a:ext cx="1191258" cy="180000"/>
          </a:xfrm>
          <a:prstGeom prst="rect">
            <a:avLst/>
          </a:prstGeom>
        </p:spPr>
        <p:txBody>
          <a:bodyPr/>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fld id="{7DBDBB20-DA7B-4EA8-9594-84A1D3A4EA29}" type="datetime3">
              <a:rPr lang="en-US" smtClean="0"/>
              <a:t>1 March 2024</a:t>
            </a:fld>
            <a:endParaRPr lang="en-IN" dirty="0"/>
          </a:p>
        </p:txBody>
      </p:sp>
      <p:sp>
        <p:nvSpPr>
          <p:cNvPr id="19" name="Footer Placeholder 2">
            <a:extLst>
              <a:ext uri="{FF2B5EF4-FFF2-40B4-BE49-F238E27FC236}">
                <a16:creationId xmlns:a16="http://schemas.microsoft.com/office/drawing/2014/main" id="{E9F31D67-E59D-488B-A418-10B47029E471}"/>
              </a:ext>
            </a:extLst>
          </p:cNvPr>
          <p:cNvSpPr txBox="1">
            <a:spLocks/>
          </p:cNvSpPr>
          <p:nvPr userDrawn="1"/>
        </p:nvSpPr>
        <p:spPr>
          <a:xfrm>
            <a:off x="3162988" y="6530236"/>
            <a:ext cx="3086100" cy="180000"/>
          </a:xfrm>
          <a:prstGeom prst="rect">
            <a:avLst/>
          </a:prstGeom>
        </p:spPr>
        <p:txBody>
          <a:bodyPr/>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dirty="0"/>
              <a:t>Presentation title</a:t>
            </a:r>
          </a:p>
        </p:txBody>
      </p:sp>
      <p:sp>
        <p:nvSpPr>
          <p:cNvPr id="23" name="Slide Number Placeholder 4">
            <a:extLst>
              <a:ext uri="{FF2B5EF4-FFF2-40B4-BE49-F238E27FC236}">
                <a16:creationId xmlns:a16="http://schemas.microsoft.com/office/drawing/2014/main" id="{FA0C3EA0-3C85-4236-8D60-88634AF47AD8}"/>
              </a:ext>
            </a:extLst>
          </p:cNvPr>
          <p:cNvSpPr txBox="1">
            <a:spLocks/>
          </p:cNvSpPr>
          <p:nvPr userDrawn="1"/>
        </p:nvSpPr>
        <p:spPr>
          <a:xfrm>
            <a:off x="609600" y="6530236"/>
            <a:ext cx="663066" cy="180000"/>
          </a:xfrm>
          <a:prstGeom prst="rect">
            <a:avLst/>
          </a:prstGeom>
        </p:spPr>
        <p:txBody>
          <a:bodyPr lIns="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4002" r:id="rId1"/>
    <p:sldLayoutId id="2147483920"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3" r:id="rId12"/>
    <p:sldLayoutId id="2147483919" r:id="rId13"/>
    <p:sldLayoutId id="2147483922" r:id="rId14"/>
    <p:sldLayoutId id="2147483924" r:id="rId15"/>
    <p:sldLayoutId id="2147483904" r:id="rId16"/>
    <p:sldLayoutId id="2147483905" r:id="rId17"/>
    <p:sldLayoutId id="2147483906" r:id="rId18"/>
    <p:sldLayoutId id="2147483907" r:id="rId19"/>
    <p:sldLayoutId id="2147483908" r:id="rId20"/>
    <p:sldLayoutId id="2147483909" r:id="rId21"/>
    <p:sldLayoutId id="2147483910" r:id="rId22"/>
    <p:sldLayoutId id="2147483911" r:id="rId23"/>
    <p:sldLayoutId id="2147483912" r:id="rId24"/>
    <p:sldLayoutId id="2147483913" r:id="rId25"/>
    <p:sldLayoutId id="2147483914" r:id="rId26"/>
    <p:sldLayoutId id="2147483915" r:id="rId27"/>
    <p:sldLayoutId id="2147483916" r:id="rId28"/>
    <p:sldLayoutId id="2147483917" r:id="rId29"/>
    <p:sldLayoutId id="2147483918" r:id="rId30"/>
  </p:sldLayoutIdLst>
  <p:hf hdr="0"/>
  <p:txStyles>
    <p:titleStyle>
      <a:lvl1pPr algn="l" defTabSz="914400" rtl="0" eaLnBrk="1" latinLnBrk="0" hangingPunct="1">
        <a:lnSpc>
          <a:spcPct val="85000"/>
        </a:lnSpc>
        <a:spcBef>
          <a:spcPct val="0"/>
        </a:spcBef>
        <a:buNone/>
        <a:defRPr sz="2400" b="0" i="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2" userDrawn="1">
          <p15:clr>
            <a:srgbClr val="F26B43"/>
          </p15:clr>
        </p15:guide>
        <p15:guide id="3" pos="384" userDrawn="1">
          <p15:clr>
            <a:srgbClr val="F26B43"/>
          </p15:clr>
        </p15:guide>
        <p15:guide id="4" pos="7302" userDrawn="1">
          <p15:clr>
            <a:srgbClr val="F26B43"/>
          </p15:clr>
        </p15:guide>
        <p15:guide id="5" orient="horz" pos="712" userDrawn="1">
          <p15:clr>
            <a:srgbClr val="F26B43"/>
          </p15:clr>
        </p15:guide>
        <p15:guide id="6" orient="horz" pos="3840" userDrawn="1">
          <p15:clr>
            <a:srgbClr val="F26B43"/>
          </p15:clr>
        </p15:guide>
        <p15:guide id="7" orient="horz" pos="4199" userDrawn="1">
          <p15:clr>
            <a:srgbClr val="F26B43"/>
          </p15:clr>
        </p15:guide>
        <p15:guide id="8" orient="horz" pos="173" userDrawn="1">
          <p15:clr>
            <a:srgbClr val="F26B43"/>
          </p15:clr>
        </p15:guide>
        <p15:guide id="9" orient="horz" pos="399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hyperlink" Target="https://www.irs.gov/government-entities/tax-exempt-government-entities-compliance-program-and-priorities#:~:text=Our%20compliance%20program%20involves%20a,a%20robust%20feedback%20mechanism%20to"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2.emf"/><Relationship Id="rId5" Type="http://schemas.openxmlformats.org/officeDocument/2006/relationships/oleObject" Target="../embeddings/oleObject10.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2.emf"/><Relationship Id="rId5" Type="http://schemas.openxmlformats.org/officeDocument/2006/relationships/oleObject" Target="../embeddings/oleObject11.bin"/><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2.emf"/><Relationship Id="rId5" Type="http://schemas.openxmlformats.org/officeDocument/2006/relationships/oleObject" Target="../embeddings/oleObject12.bin"/><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23.xml"/><Relationship Id="rId7" Type="http://schemas.openxmlformats.org/officeDocument/2006/relationships/image" Target="../media/image12.emf"/><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oleObject" Target="../embeddings/oleObject13.bin"/><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oleObject" Target="../embeddings/oleObject14.bin"/><Relationship Id="rId5" Type="http://schemas.openxmlformats.org/officeDocument/2006/relationships/image" Target="../media/image19.jpe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tags" Target="../tags/tag28.xml"/><Relationship Id="rId7" Type="http://schemas.openxmlformats.org/officeDocument/2006/relationships/image" Target="../media/image12.emf"/><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oleObject" Target="../embeddings/oleObject15.bin"/><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oleObject" Target="../embeddings/oleObject16.bin"/><Relationship Id="rId5" Type="http://schemas.openxmlformats.org/officeDocument/2006/relationships/image" Target="../media/image19.jpe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2.emf"/><Relationship Id="rId5" Type="http://schemas.openxmlformats.org/officeDocument/2006/relationships/oleObject" Target="../embeddings/oleObject12.bin"/><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2.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oleObject" Target="../embeddings/oleObject17.bin"/><Relationship Id="rId5" Type="http://schemas.openxmlformats.org/officeDocument/2006/relationships/image" Target="../media/image19.jpeg"/><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6.xml"/><Relationship Id="rId1" Type="http://schemas.openxmlformats.org/officeDocument/2006/relationships/tags" Target="../tags/tag35.xml"/><Relationship Id="rId5" Type="http://schemas.openxmlformats.org/officeDocument/2006/relationships/image" Target="../media/image10.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oleObject" Target="../embeddings/oleObject19.bin"/><Relationship Id="rId5" Type="http://schemas.openxmlformats.org/officeDocument/2006/relationships/image" Target="../media/image19.jpeg"/><Relationship Id="rId4"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oleObject" Target="../embeddings/oleObject3.bin"/><Relationship Id="rId7" Type="http://schemas.openxmlformats.org/officeDocument/2006/relationships/image" Target="../media/image16.jp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3.jpe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2.emf"/><Relationship Id="rId5" Type="http://schemas.openxmlformats.org/officeDocument/2006/relationships/oleObject" Target="../embeddings/oleObject15.bin"/><Relationship Id="rId4"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oleObject" Target="../embeddings/oleObject20.bin"/><Relationship Id="rId5" Type="http://schemas.openxmlformats.org/officeDocument/2006/relationships/image" Target="../media/image19.jpeg"/><Relationship Id="rId4"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microsoft.com/office/2018/10/relationships/comments" Target="../comments/modernComment_7FB4725D_298D1CB8.xml"/><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hyperlink" Target="https://taxnews.ey.com/news/2023-1811" TargetMode="External"/><Relationship Id="rId7" Type="http://schemas.openxmlformats.org/officeDocument/2006/relationships/hyperlink" Target="https://taxnews.ey.com/news/2023-1093" TargetMode="External"/><Relationship Id="rId2" Type="http://schemas.openxmlformats.org/officeDocument/2006/relationships/notesSlide" Target="../notesSlides/notesSlide29.xml"/><Relationship Id="rId1" Type="http://schemas.openxmlformats.org/officeDocument/2006/relationships/slideLayout" Target="../slideLayouts/slideLayout36.xml"/><Relationship Id="rId6" Type="http://schemas.openxmlformats.org/officeDocument/2006/relationships/hyperlink" Target="https://taxnews.ey.com/news/2023-0935" TargetMode="External"/><Relationship Id="rId5" Type="http://schemas.openxmlformats.org/officeDocument/2006/relationships/hyperlink" Target="https://taxnews.ey.com/news/2023-1354" TargetMode="External"/><Relationship Id="rId4" Type="http://schemas.openxmlformats.org/officeDocument/2006/relationships/hyperlink" Target="https://taxnews.ey.com/news/2024-0222-irs-will-issue-exemption-determination-letters-to-501c3-entities-seeking-recognition-as-a-different-type-of-tax-exempt-entity"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oleObject" Target="../embeddings/oleObject21.bin"/><Relationship Id="rId5" Type="http://schemas.openxmlformats.org/officeDocument/2006/relationships/image" Target="../media/image19.jpeg"/><Relationship Id="rId4"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47.xml"/><Relationship Id="rId7" Type="http://schemas.openxmlformats.org/officeDocument/2006/relationships/image" Target="../media/image12.emf"/><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oleObject" Target="../embeddings/oleObject15.bin"/><Relationship Id="rId5" Type="http://schemas.openxmlformats.org/officeDocument/2006/relationships/notesSlide" Target="../notesSlides/notesSlide33.xml"/><Relationship Id="rId4"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oleObject" Target="../embeddings/oleObject22.bin"/><Relationship Id="rId5" Type="http://schemas.openxmlformats.org/officeDocument/2006/relationships/image" Target="../media/image19.jpeg"/><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8.jpeg"/><Relationship Id="rId4" Type="http://schemas.openxmlformats.org/officeDocument/2006/relationships/image" Target="../media/image12.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tags" Target="../tags/tag52.xml"/><Relationship Id="rId7" Type="http://schemas.openxmlformats.org/officeDocument/2006/relationships/image" Target="../media/image12.emf"/><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oleObject" Target="../embeddings/oleObject15.bin"/><Relationship Id="rId5" Type="http://schemas.openxmlformats.org/officeDocument/2006/relationships/notesSlide" Target="../notesSlides/notesSlide38.xml"/><Relationship Id="rId4"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12.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6.bin"/><Relationship Id="rId5" Type="http://schemas.openxmlformats.org/officeDocument/2006/relationships/image" Target="../media/image19.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10.xml"/><Relationship Id="rId7" Type="http://schemas.openxmlformats.org/officeDocument/2006/relationships/image" Target="../media/image12.emf"/><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oleObject" Target="../embeddings/oleObject7.bin"/><Relationship Id="rId5" Type="http://schemas.openxmlformats.org/officeDocument/2006/relationships/notesSlide" Target="../notesSlides/notesSlide5.xml"/><Relationship Id="rId4"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emf"/><Relationship Id="rId5" Type="http://schemas.openxmlformats.org/officeDocument/2006/relationships/oleObject" Target="../embeddings/oleObject8.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emf"/><Relationship Id="rId5" Type="http://schemas.openxmlformats.org/officeDocument/2006/relationships/oleObject" Target="../embeddings/oleObject9.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E764E3-497F-4885-8B37-0158C8C31988}"/>
              </a:ext>
            </a:extLst>
          </p:cNvPr>
          <p:cNvSpPr>
            <a:spLocks noGrp="1"/>
          </p:cNvSpPr>
          <p:nvPr>
            <p:ph type="ctrTitle"/>
          </p:nvPr>
        </p:nvSpPr>
        <p:spPr>
          <a:xfrm>
            <a:off x="766223" y="1880034"/>
            <a:ext cx="4328932" cy="2616101"/>
          </a:xfrm>
        </p:spPr>
        <p:txBody>
          <a:bodyPr>
            <a:spAutoFit/>
          </a:bodyPr>
          <a:lstStyle/>
          <a:p>
            <a:pPr>
              <a:lnSpc>
                <a:spcPts val="3400"/>
              </a:lnSpc>
            </a:pPr>
            <a:r>
              <a:rPr lang="en-IN" dirty="0"/>
              <a:t>Future Tax Leaders Program: Form 990 and IRS updates </a:t>
            </a:r>
            <a:br>
              <a:rPr lang="en-IN" dirty="0"/>
            </a:br>
            <a:br>
              <a:rPr lang="en-IN" dirty="0"/>
            </a:br>
            <a:br>
              <a:rPr lang="en-IN" dirty="0"/>
            </a:br>
            <a:endParaRPr lang="en-US" dirty="0"/>
          </a:p>
        </p:txBody>
      </p:sp>
      <p:sp>
        <p:nvSpPr>
          <p:cNvPr id="5" name="Subtitle 2">
            <a:extLst>
              <a:ext uri="{FF2B5EF4-FFF2-40B4-BE49-F238E27FC236}">
                <a16:creationId xmlns:a16="http://schemas.microsoft.com/office/drawing/2014/main" id="{D6ECAE3B-DBE9-8DAF-9C41-DF922F319C0A}"/>
              </a:ext>
            </a:extLst>
          </p:cNvPr>
          <p:cNvSpPr>
            <a:spLocks noGrp="1"/>
          </p:cNvSpPr>
          <p:nvPr>
            <p:ph type="subTitle" idx="1"/>
          </p:nvPr>
        </p:nvSpPr>
        <p:spPr>
          <a:xfrm>
            <a:off x="775504" y="3463252"/>
            <a:ext cx="4328932" cy="1046323"/>
          </a:xfrm>
        </p:spPr>
        <p:txBody>
          <a:bodyPr>
            <a:normAutofit/>
          </a:bodyPr>
          <a:lstStyle/>
          <a:p>
            <a:r>
              <a:rPr lang="en-US" sz="1600" dirty="0">
                <a:solidFill>
                  <a:srgbClr val="2E2E38"/>
                </a:solidFill>
              </a:rPr>
              <a:t>EY Exempt Organization Tax Services</a:t>
            </a:r>
          </a:p>
          <a:p>
            <a:pPr lvl="1">
              <a:spcBef>
                <a:spcPts val="380"/>
              </a:spcBef>
            </a:pPr>
            <a:r>
              <a:rPr lang="en-GB" sz="1600" dirty="0">
                <a:solidFill>
                  <a:schemeClr val="tx1"/>
                </a:solidFill>
                <a:latin typeface="EYInterstate Regular" panose="02000503020000020004" pitchFamily="2" charset="0"/>
              </a:rPr>
              <a:t>February 29, 2024</a:t>
            </a:r>
          </a:p>
        </p:txBody>
      </p:sp>
    </p:spTree>
    <p:extLst>
      <p:ext uri="{BB962C8B-B14F-4D97-AF65-F5344CB8AC3E}">
        <p14:creationId xmlns:p14="http://schemas.microsoft.com/office/powerpoint/2010/main" val="96445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7072CAD-F2ED-488E-A337-6A769E61E90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17072CAD-F2ED-488E-A337-6A769E61E90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DDBC716-D139-4D8E-A2E1-4483E015B887}"/>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FC441FA7-1879-4B42-9CB1-A5B66AA7B47D}"/>
              </a:ext>
            </a:extLst>
          </p:cNvPr>
          <p:cNvSpPr>
            <a:spLocks noGrp="1"/>
          </p:cNvSpPr>
          <p:nvPr>
            <p:ph type="title"/>
          </p:nvPr>
        </p:nvSpPr>
        <p:spPr/>
        <p:txBody>
          <a:bodyPr/>
          <a:lstStyle/>
          <a:p>
            <a:r>
              <a:rPr lang="en-US" dirty="0"/>
              <a:t>IRS TE/GE compliance strategies</a:t>
            </a:r>
          </a:p>
        </p:txBody>
      </p:sp>
      <p:sp>
        <p:nvSpPr>
          <p:cNvPr id="6" name="Content Placeholder 5">
            <a:extLst>
              <a:ext uri="{FF2B5EF4-FFF2-40B4-BE49-F238E27FC236}">
                <a16:creationId xmlns:a16="http://schemas.microsoft.com/office/drawing/2014/main" id="{035AC704-4D20-4B7B-A6C9-E341CCEAF28A}"/>
              </a:ext>
            </a:extLst>
          </p:cNvPr>
          <p:cNvSpPr>
            <a:spLocks noGrp="1"/>
          </p:cNvSpPr>
          <p:nvPr>
            <p:ph type="body" sz="quarter" idx="10"/>
          </p:nvPr>
        </p:nvSpPr>
        <p:spPr>
          <a:xfrm>
            <a:off x="607695" y="1137920"/>
            <a:ext cx="10980738" cy="4756150"/>
          </a:xfrm>
        </p:spPr>
        <p:txBody>
          <a:bodyPr/>
          <a:lstStyle/>
          <a:p>
            <a:pPr marL="0" indent="0">
              <a:buNone/>
            </a:pPr>
            <a:r>
              <a:rPr lang="en-US" sz="2400" dirty="0"/>
              <a:t>Compliance strategies are used to identify priority compliance issues and to allocate resources. Highlights of the current TE/GE compliance strategies include: </a:t>
            </a:r>
          </a:p>
          <a:p>
            <a:pPr marL="0" lvl="1"/>
            <a:r>
              <a:rPr lang="en-US" sz="2400" dirty="0"/>
              <a:t>Tax-exempt hospitals</a:t>
            </a:r>
          </a:p>
          <a:p>
            <a:pPr marL="713232" lvl="3"/>
            <a:r>
              <a:rPr lang="en-US" sz="2000" dirty="0"/>
              <a:t>Focus on compliance with the Patient Protection and Affordable Care Act (ACA) </a:t>
            </a:r>
          </a:p>
          <a:p>
            <a:pPr marL="713232" lvl="3"/>
            <a:r>
              <a:rPr lang="en-US" sz="2000" dirty="0"/>
              <a:t>Verification of statutory obligations (IRC Sections 501(c)(3), 501(r))</a:t>
            </a:r>
          </a:p>
          <a:p>
            <a:pPr marL="0" lvl="1"/>
            <a:r>
              <a:rPr lang="en-US" sz="2400" dirty="0"/>
              <a:t>Compensation excise tax – IRC Section 4960</a:t>
            </a:r>
          </a:p>
          <a:p>
            <a:pPr marL="713232" lvl="2"/>
            <a:r>
              <a:rPr lang="en-US" sz="2000" dirty="0"/>
              <a:t>Focus on Form 990 filers compliance checks and examinations (underreporting)</a:t>
            </a:r>
          </a:p>
          <a:p>
            <a:pPr marL="0" lvl="1"/>
            <a:r>
              <a:rPr lang="en-US" sz="2400" dirty="0"/>
              <a:t>EOs misfiling Form 990-N</a:t>
            </a:r>
          </a:p>
          <a:p>
            <a:pPr marL="0" lvl="1"/>
            <a:r>
              <a:rPr lang="en-US" sz="2400" dirty="0"/>
              <a:t>Worker classification</a:t>
            </a:r>
          </a:p>
          <a:p>
            <a:pPr marL="713232" lvl="2"/>
            <a:r>
              <a:rPr lang="en-US" sz="2000" dirty="0"/>
              <a:t>Focusing on whether persons reported as contractors should be reported as employees</a:t>
            </a:r>
          </a:p>
          <a:p>
            <a:pPr marL="355600" lvl="1" indent="-355600"/>
            <a:r>
              <a:rPr lang="en-US" sz="2400" dirty="0"/>
              <a:t>See current TE/GE compliance strategies at: </a:t>
            </a:r>
            <a:r>
              <a:rPr lang="en-US" sz="2000" dirty="0">
                <a:solidFill>
                  <a:srgbClr val="FFE600"/>
                </a:solidFill>
                <a:hlinkClick r:id="rId7">
                  <a:extLst>
                    <a:ext uri="{A12FA001-AC4F-418D-AE19-62706E023703}">
                      <ahyp:hlinkClr xmlns:ahyp="http://schemas.microsoft.com/office/drawing/2018/hyperlinkcolor" val="tx"/>
                    </a:ext>
                  </a:extLst>
                </a:hlinkClick>
              </a:rPr>
              <a:t>Tax-Exempt &amp; Government Entities: Compliance Program and Priorities | Internal Revenue Service (irs.gov)</a:t>
            </a:r>
            <a:r>
              <a:rPr lang="en-US" sz="2000" dirty="0">
                <a:solidFill>
                  <a:srgbClr val="FFE600"/>
                </a:solidFill>
              </a:rPr>
              <a:t> </a:t>
            </a:r>
          </a:p>
          <a:p>
            <a:pPr lvl="2"/>
            <a:endParaRPr lang="en-US" dirty="0"/>
          </a:p>
        </p:txBody>
      </p:sp>
    </p:spTree>
    <p:extLst>
      <p:ext uri="{BB962C8B-B14F-4D97-AF65-F5344CB8AC3E}">
        <p14:creationId xmlns:p14="http://schemas.microsoft.com/office/powerpoint/2010/main" val="3296719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ED3CBF3-2BDB-4532-85E1-48360898A79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3ED3CBF3-2BDB-4532-85E1-48360898A79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2580D9C-9E85-47F7-ACED-7731FB5FF9E9}"/>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B91E1595-66B2-44CF-8A44-06947B8D2CAD}"/>
              </a:ext>
            </a:extLst>
          </p:cNvPr>
          <p:cNvSpPr>
            <a:spLocks noGrp="1"/>
          </p:cNvSpPr>
          <p:nvPr>
            <p:ph type="title"/>
          </p:nvPr>
        </p:nvSpPr>
        <p:spPr/>
        <p:txBody>
          <a:bodyPr/>
          <a:lstStyle/>
          <a:p>
            <a:r>
              <a:rPr lang="en-US" dirty="0"/>
              <a:t>IRS TE/GE data-driven approaches</a:t>
            </a:r>
          </a:p>
        </p:txBody>
      </p:sp>
      <p:sp>
        <p:nvSpPr>
          <p:cNvPr id="3" name="Content Placeholder 2">
            <a:extLst>
              <a:ext uri="{FF2B5EF4-FFF2-40B4-BE49-F238E27FC236}">
                <a16:creationId xmlns:a16="http://schemas.microsoft.com/office/drawing/2014/main" id="{07CE7C7D-3A26-4B7F-8B91-E1AFFB50BD3B}"/>
              </a:ext>
            </a:extLst>
          </p:cNvPr>
          <p:cNvSpPr>
            <a:spLocks noGrp="1"/>
          </p:cNvSpPr>
          <p:nvPr>
            <p:ph type="body" sz="quarter" idx="10"/>
          </p:nvPr>
        </p:nvSpPr>
        <p:spPr/>
        <p:txBody>
          <a:bodyPr numCol="2" spcCol="365760"/>
          <a:lstStyle/>
          <a:p>
            <a:r>
              <a:rPr lang="en-US" dirty="0"/>
              <a:t>TE/GE and EO employ data-driven approaches to identifying organizations to examine: </a:t>
            </a:r>
          </a:p>
          <a:p>
            <a:pPr lvl="1"/>
            <a:r>
              <a:rPr lang="en-US" dirty="0"/>
              <a:t>Data and queries based on quantitative criteria, used to identify high-risk areas of noncompliance and focus on issues with the greatest impact</a:t>
            </a:r>
          </a:p>
          <a:p>
            <a:pPr marL="356616" lvl="1" indent="0">
              <a:buNone/>
            </a:pPr>
            <a:endParaRPr lang="en-US" dirty="0"/>
          </a:p>
          <a:p>
            <a:r>
              <a:rPr lang="en-US" dirty="0"/>
              <a:t>Current priorities in data-driven approaches include:</a:t>
            </a:r>
          </a:p>
          <a:p>
            <a:pPr lvl="1"/>
            <a:r>
              <a:rPr lang="en-US" dirty="0"/>
              <a:t>Collaboration with research, applied analytics and statistics (RAAS) for continued artificial intelligence capabilities</a:t>
            </a:r>
            <a:endParaRPr lang="en-US" dirty="0">
              <a:solidFill>
                <a:srgbClr val="FF0000"/>
              </a:solidFill>
            </a:endParaRPr>
          </a:p>
          <a:p>
            <a:pPr lvl="1"/>
            <a:r>
              <a:rPr lang="en-US" dirty="0"/>
              <a:t>Identifying organizations with indicators of prohibited private benefit or inurement </a:t>
            </a:r>
          </a:p>
          <a:p>
            <a:r>
              <a:rPr lang="en-US" dirty="0"/>
              <a:t>For FY23, IRS TE/GE completed 746 data-driven examinations, with 61.7% change rate:</a:t>
            </a:r>
          </a:p>
          <a:p>
            <a:pPr lvl="1"/>
            <a:r>
              <a:rPr lang="en-US" dirty="0"/>
              <a:t>Compared to 84.4% during FY22</a:t>
            </a:r>
          </a:p>
          <a:p>
            <a:pPr marL="356616" lvl="1" indent="0">
              <a:buNone/>
            </a:pPr>
            <a:endParaRPr lang="en-US" b="1" dirty="0"/>
          </a:p>
          <a:p>
            <a:r>
              <a:rPr lang="en-US" dirty="0"/>
              <a:t>Most common issues related to employment taxes, unrelated business income (UBI) and unreported compensation</a:t>
            </a:r>
          </a:p>
          <a:p>
            <a:pPr lvl="1"/>
            <a:endParaRPr lang="en-US" dirty="0"/>
          </a:p>
        </p:txBody>
      </p:sp>
    </p:spTree>
    <p:extLst>
      <p:ext uri="{BB962C8B-B14F-4D97-AF65-F5344CB8AC3E}">
        <p14:creationId xmlns:p14="http://schemas.microsoft.com/office/powerpoint/2010/main" val="668436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E7E08C-82F5-43E3-B9E0-65AD60FD8D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43E7E08C-82F5-43E3-B9E0-65AD60FD8D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0A1D787-27C6-4EDC-8B50-A5425F4B20BD}"/>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IRS TE/GE compliance checks </a:t>
            </a:r>
          </a:p>
        </p:txBody>
      </p:sp>
      <p:sp>
        <p:nvSpPr>
          <p:cNvPr id="3" name="Content Placeholder 2"/>
          <p:cNvSpPr>
            <a:spLocks noGrp="1"/>
          </p:cNvSpPr>
          <p:nvPr>
            <p:ph type="body" sz="quarter" idx="10"/>
          </p:nvPr>
        </p:nvSpPr>
        <p:spPr>
          <a:xfrm>
            <a:off x="609600" y="1137920"/>
            <a:ext cx="10980738" cy="4756150"/>
          </a:xfrm>
        </p:spPr>
        <p:txBody>
          <a:bodyPr numCol="2" spcCol="365760"/>
          <a:lstStyle/>
          <a:p>
            <a:r>
              <a:rPr lang="en-US" dirty="0"/>
              <a:t>TE/GE and EO use compliance checks</a:t>
            </a:r>
            <a:br>
              <a:rPr lang="en-US" dirty="0"/>
            </a:br>
            <a:r>
              <a:rPr lang="en-US" dirty="0"/>
              <a:t>or soft letters to address potential</a:t>
            </a:r>
            <a:br>
              <a:rPr lang="en-US" dirty="0"/>
            </a:br>
            <a:r>
              <a:rPr lang="en-US" dirty="0"/>
              <a:t>noncompliance</a:t>
            </a:r>
          </a:p>
          <a:p>
            <a:pPr marL="0" indent="0">
              <a:buNone/>
            </a:pPr>
            <a:r>
              <a:rPr lang="en-US" dirty="0"/>
              <a:t> </a:t>
            </a:r>
            <a:endParaRPr lang="en-US" b="1" dirty="0"/>
          </a:p>
          <a:p>
            <a:r>
              <a:rPr lang="en-US" dirty="0"/>
              <a:t>Compliance check is non-examination correspondence with an organization</a:t>
            </a:r>
            <a:br>
              <a:rPr lang="en-US" dirty="0"/>
            </a:br>
            <a:r>
              <a:rPr lang="en-US" dirty="0"/>
              <a:t>to either: </a:t>
            </a:r>
          </a:p>
          <a:p>
            <a:pPr lvl="1"/>
            <a:r>
              <a:rPr lang="en-US" dirty="0"/>
              <a:t>Ask about an item on a filed return</a:t>
            </a:r>
          </a:p>
          <a:p>
            <a:pPr lvl="1"/>
            <a:r>
              <a:rPr lang="en-US" dirty="0"/>
              <a:t>Determine whether reporting requirements have been met</a:t>
            </a:r>
          </a:p>
          <a:p>
            <a:pPr lvl="1"/>
            <a:r>
              <a:rPr lang="en-US" dirty="0"/>
              <a:t>Assess whether an organization’s activities are consistent with its tax-exempt purpose </a:t>
            </a:r>
          </a:p>
          <a:p>
            <a:pPr marL="356616" lvl="1" indent="0">
              <a:buNone/>
            </a:pPr>
            <a:endParaRPr lang="en-US" dirty="0"/>
          </a:p>
          <a:p>
            <a:pPr marL="356616" lvl="1" indent="0">
              <a:buNone/>
            </a:pPr>
            <a:endParaRPr lang="en-US" dirty="0"/>
          </a:p>
          <a:p>
            <a:pPr marL="356616" lvl="1" indent="0">
              <a:buNone/>
            </a:pPr>
            <a:endParaRPr lang="en-US" dirty="0"/>
          </a:p>
          <a:p>
            <a:r>
              <a:rPr lang="en-US" dirty="0"/>
              <a:t>IRS soft letters:</a:t>
            </a:r>
          </a:p>
          <a:p>
            <a:pPr lvl="1"/>
            <a:r>
              <a:rPr lang="en-US" dirty="0"/>
              <a:t>Notify organization of a change in law or compliance issue; responses not expected, but if received </a:t>
            </a:r>
            <a:r>
              <a:rPr lang="en-US" i="1" dirty="0"/>
              <a:t>may be </a:t>
            </a:r>
            <a:r>
              <a:rPr lang="en-US" dirty="0"/>
              <a:t>converted into a compliance check</a:t>
            </a:r>
          </a:p>
        </p:txBody>
      </p:sp>
    </p:spTree>
    <p:extLst>
      <p:ext uri="{BB962C8B-B14F-4D97-AF65-F5344CB8AC3E}">
        <p14:creationId xmlns:p14="http://schemas.microsoft.com/office/powerpoint/2010/main" val="4208421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DC998-C0B6-D213-66FC-5583C8455BD9}"/>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B84B22C-5ED5-0E58-D57B-32EDA7D2F6F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4B84B22C-5ED5-0E58-D57B-32EDA7D2F6F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CFD76C0-0968-6C1E-09DF-5B6320CF120D}"/>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2606A210-DE2D-2194-2E43-901541D76A29}"/>
              </a:ext>
            </a:extLst>
          </p:cNvPr>
          <p:cNvSpPr>
            <a:spLocks noGrp="1"/>
          </p:cNvSpPr>
          <p:nvPr>
            <p:ph type="title"/>
          </p:nvPr>
        </p:nvSpPr>
        <p:spPr/>
        <p:txBody>
          <a:bodyPr/>
          <a:lstStyle/>
          <a:p>
            <a:r>
              <a:rPr lang="en-US" dirty="0"/>
              <a:t>Polling question 1</a:t>
            </a:r>
          </a:p>
        </p:txBody>
      </p:sp>
      <p:sp>
        <p:nvSpPr>
          <p:cNvPr id="3" name="Content Placeholder 2">
            <a:extLst>
              <a:ext uri="{FF2B5EF4-FFF2-40B4-BE49-F238E27FC236}">
                <a16:creationId xmlns:a16="http://schemas.microsoft.com/office/drawing/2014/main" id="{261BB8CF-ED41-5331-6EBE-4D558C3D7BD2}"/>
              </a:ext>
            </a:extLst>
          </p:cNvPr>
          <p:cNvSpPr>
            <a:spLocks noGrp="1"/>
          </p:cNvSpPr>
          <p:nvPr>
            <p:ph idx="4294967295"/>
          </p:nvPr>
        </p:nvSpPr>
        <p:spPr>
          <a:xfrm>
            <a:off x="609918" y="1180103"/>
            <a:ext cx="5162550" cy="4967287"/>
          </a:xfrm>
        </p:spPr>
        <p:txBody>
          <a:bodyPr/>
          <a:lstStyle/>
          <a:p>
            <a:pPr marL="0" indent="0">
              <a:buNone/>
            </a:pPr>
            <a:r>
              <a:rPr lang="en-US" dirty="0"/>
              <a:t>True or false?</a:t>
            </a:r>
          </a:p>
          <a:p>
            <a:pPr marL="0" indent="0">
              <a:buNone/>
            </a:pPr>
            <a:r>
              <a:rPr lang="en-US" dirty="0"/>
              <a:t>The two most commonly found issues during tax-exempt hospital compliance checks in FY23 as related to IRC Section 501(r) were the lack of a community health needs assessment (CHNA) and failure to meet the plain language summary (PLS) requirements. </a:t>
            </a:r>
          </a:p>
          <a:p>
            <a:pPr marL="0" indent="0">
              <a:buNone/>
            </a:pPr>
            <a:endParaRPr lang="en-US" dirty="0"/>
          </a:p>
          <a:p>
            <a:pPr marL="750888" indent="173038">
              <a:buNone/>
            </a:pPr>
            <a:r>
              <a:rPr lang="en-US" dirty="0">
                <a:solidFill>
                  <a:schemeClr val="bg1"/>
                </a:solidFill>
              </a:rPr>
              <a:t>True</a:t>
            </a:r>
          </a:p>
          <a:p>
            <a:pPr marL="750888" indent="173038">
              <a:buNone/>
            </a:pPr>
            <a:endParaRPr lang="en-US" dirty="0"/>
          </a:p>
          <a:p>
            <a:pPr marL="750888" indent="173038">
              <a:buNone/>
            </a:pPr>
            <a:r>
              <a:rPr lang="en-US" dirty="0"/>
              <a:t>False</a:t>
            </a:r>
          </a:p>
          <a:p>
            <a:pPr marL="0" indent="0">
              <a:buNone/>
            </a:pPr>
            <a:endParaRPr lang="en-US" dirty="0"/>
          </a:p>
          <a:p>
            <a:pPr marL="0" indent="0">
              <a:buNone/>
            </a:pPr>
            <a:endParaRPr lang="en-US"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200" i="1" dirty="0"/>
          </a:p>
          <a:p>
            <a:pPr marL="0" indent="0">
              <a:buNone/>
            </a:pPr>
            <a:endParaRPr lang="en-US" sz="1200" i="1" dirty="0"/>
          </a:p>
        </p:txBody>
      </p:sp>
      <p:grpSp>
        <p:nvGrpSpPr>
          <p:cNvPr id="21" name="Group 20">
            <a:extLst>
              <a:ext uri="{FF2B5EF4-FFF2-40B4-BE49-F238E27FC236}">
                <a16:creationId xmlns:a16="http://schemas.microsoft.com/office/drawing/2014/main" id="{B0767F16-3DF9-3476-8233-37C26FE5A04E}"/>
              </a:ext>
            </a:extLst>
          </p:cNvPr>
          <p:cNvGrpSpPr/>
          <p:nvPr/>
        </p:nvGrpSpPr>
        <p:grpSpPr>
          <a:xfrm>
            <a:off x="875966" y="3764582"/>
            <a:ext cx="444500" cy="444500"/>
            <a:chOff x="781050" y="3115418"/>
            <a:chExt cx="444500" cy="444500"/>
          </a:xfrm>
        </p:grpSpPr>
        <p:sp>
          <p:nvSpPr>
            <p:cNvPr id="22" name="Oval 21">
              <a:extLst>
                <a:ext uri="{FF2B5EF4-FFF2-40B4-BE49-F238E27FC236}">
                  <a16:creationId xmlns:a16="http://schemas.microsoft.com/office/drawing/2014/main" id="{C4BCAADC-9600-9F62-FB18-69DED58A1226}"/>
                </a:ext>
              </a:extLst>
            </p:cNvPr>
            <p:cNvSpPr/>
            <p:nvPr/>
          </p:nvSpPr>
          <p:spPr>
            <a:xfrm>
              <a:off x="781050" y="3115418"/>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3" name="Oval 22">
              <a:extLst>
                <a:ext uri="{FF2B5EF4-FFF2-40B4-BE49-F238E27FC236}">
                  <a16:creationId xmlns:a16="http://schemas.microsoft.com/office/drawing/2014/main" id="{0D860D5F-BE5E-AE43-DCA8-B9E3A7233D37}"/>
                </a:ext>
              </a:extLst>
            </p:cNvPr>
            <p:cNvSpPr/>
            <p:nvPr/>
          </p:nvSpPr>
          <p:spPr>
            <a:xfrm>
              <a:off x="840015" y="3174384"/>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A</a:t>
              </a:r>
            </a:p>
          </p:txBody>
        </p:sp>
      </p:grpSp>
      <p:grpSp>
        <p:nvGrpSpPr>
          <p:cNvPr id="5" name="Group 4">
            <a:extLst>
              <a:ext uri="{FF2B5EF4-FFF2-40B4-BE49-F238E27FC236}">
                <a16:creationId xmlns:a16="http://schemas.microsoft.com/office/drawing/2014/main" id="{C9984BFD-CCE9-5FE2-3F7C-85A8959F0C90}"/>
              </a:ext>
            </a:extLst>
          </p:cNvPr>
          <p:cNvGrpSpPr/>
          <p:nvPr/>
        </p:nvGrpSpPr>
        <p:grpSpPr>
          <a:xfrm>
            <a:off x="875966" y="4461151"/>
            <a:ext cx="444500" cy="444500"/>
            <a:chOff x="781050" y="3754271"/>
            <a:chExt cx="444500" cy="444500"/>
          </a:xfrm>
        </p:grpSpPr>
        <p:sp>
          <p:nvSpPr>
            <p:cNvPr id="8" name="Oval 7">
              <a:extLst>
                <a:ext uri="{FF2B5EF4-FFF2-40B4-BE49-F238E27FC236}">
                  <a16:creationId xmlns:a16="http://schemas.microsoft.com/office/drawing/2014/main" id="{CA80770B-73EF-041C-D9F8-A3DCFF7E6042}"/>
                </a:ext>
              </a:extLst>
            </p:cNvPr>
            <p:cNvSpPr/>
            <p:nvPr/>
          </p:nvSpPr>
          <p:spPr>
            <a:xfrm>
              <a:off x="781050" y="3754271"/>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9" name="Oval 8">
              <a:extLst>
                <a:ext uri="{FF2B5EF4-FFF2-40B4-BE49-F238E27FC236}">
                  <a16:creationId xmlns:a16="http://schemas.microsoft.com/office/drawing/2014/main" id="{51B19871-E5EA-78C1-1C67-3E7265115B17}"/>
                </a:ext>
              </a:extLst>
            </p:cNvPr>
            <p:cNvSpPr/>
            <p:nvPr/>
          </p:nvSpPr>
          <p:spPr>
            <a:xfrm>
              <a:off x="840015" y="3813237"/>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B</a:t>
              </a:r>
            </a:p>
          </p:txBody>
        </p:sp>
      </p:grpSp>
      <p:pic>
        <p:nvPicPr>
          <p:cNvPr id="4" name="Picture 3">
            <a:extLst>
              <a:ext uri="{FF2B5EF4-FFF2-40B4-BE49-F238E27FC236}">
                <a16:creationId xmlns:a16="http://schemas.microsoft.com/office/drawing/2014/main" id="{C8C4050E-A380-E76D-A06E-BA773B2BCB92}"/>
              </a:ext>
            </a:extLst>
          </p:cNvPr>
          <p:cNvPicPr>
            <a:picLocks/>
          </p:cNvPicPr>
          <p:nvPr>
            <p:custDataLst>
              <p:tags r:id="rId3"/>
            </p:custDataLst>
          </p:nvPr>
        </p:nvPicPr>
        <p:blipFill rotWithShape="1">
          <a:blip r:embed="rId8" cstate="print">
            <a:extLst>
              <a:ext uri="{28A0092B-C50C-407E-A947-70E740481C1C}">
                <a14:useLocalDpi xmlns:a14="http://schemas.microsoft.com/office/drawing/2010/main" val="0"/>
              </a:ext>
            </a:extLst>
          </a:blip>
          <a:srcRect l="37807" r="-327"/>
          <a:stretch/>
        </p:blipFill>
        <p:spPr>
          <a:xfrm>
            <a:off x="6102351" y="1133475"/>
            <a:ext cx="5514974" cy="4967288"/>
          </a:xfrm>
          <a:prstGeom prst="rect">
            <a:avLst/>
          </a:prstGeom>
        </p:spPr>
      </p:pic>
    </p:spTree>
    <p:extLst>
      <p:ext uri="{BB962C8B-B14F-4D97-AF65-F5344CB8AC3E}">
        <p14:creationId xmlns:p14="http://schemas.microsoft.com/office/powerpoint/2010/main" val="202591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BBA347-13A8-470A-BC08-B5A0D1C180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§divider over two lines or three lines</a:t>
            </a:r>
            <a:endParaRPr lang="en-GB" dirty="0">
              <a:solidFill>
                <a:schemeClr val="tx1"/>
              </a:solidFill>
            </a:endParaRPr>
          </a:p>
        </p:txBody>
      </p:sp>
      <p:sp>
        <p:nvSpPr>
          <p:cNvPr id="6"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941133" y="1427554"/>
            <a:ext cx="4987925" cy="1025922"/>
          </a:xfrm>
          <a:prstGeom prst="rect">
            <a:avLst/>
          </a:prstGeom>
        </p:spPr>
        <p:txBody>
          <a:bodyPr lIns="0" tIns="0" rIns="0" bIns="0">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2023 Form 990-T</a:t>
            </a:r>
          </a:p>
          <a:p>
            <a:r>
              <a:rPr lang="en-US" dirty="0"/>
              <a:t>changes</a:t>
            </a:r>
          </a:p>
        </p:txBody>
      </p:sp>
      <p:grpSp>
        <p:nvGrpSpPr>
          <p:cNvPr id="11" name="Group 4">
            <a:extLst>
              <a:ext uri="{FF2B5EF4-FFF2-40B4-BE49-F238E27FC236}">
                <a16:creationId xmlns:a16="http://schemas.microsoft.com/office/drawing/2014/main" id="{31FC61CC-5FFD-41E9-9603-8767A3A35B79}"/>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4140C37C-9DA1-4761-8D83-9541E4AB068F}"/>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3714B978-3D9F-47EA-A8F5-DD253A5FA41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F0CFCBC5-43A1-4E71-8B46-1B4288948FF1}"/>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390B81B6-F24F-473E-9914-22F1E0F34C56}"/>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13</a:t>
            </a:fld>
            <a:endParaRPr dirty="0"/>
          </a:p>
        </p:txBody>
      </p:sp>
      <p:sp>
        <p:nvSpPr>
          <p:cNvPr id="16" name="Rectangle 15">
            <a:extLst>
              <a:ext uri="{FF2B5EF4-FFF2-40B4-BE49-F238E27FC236}">
                <a16:creationId xmlns:a16="http://schemas.microsoft.com/office/drawing/2014/main" id="{B44BAAB2-11DA-4806-9906-53D922F0F561}"/>
              </a:ext>
            </a:extLst>
          </p:cNvPr>
          <p:cNvSpPr/>
          <p:nvPr/>
        </p:nvSpPr>
        <p:spPr>
          <a:xfrm>
            <a:off x="4448403" y="6536050"/>
            <a:ext cx="3301545" cy="123111"/>
          </a:xfrm>
          <a:prstGeom prst="rect">
            <a:avLst/>
          </a:prstGeom>
        </p:spPr>
        <p:txBody>
          <a:bodyPr wrap="none" tIns="0" rIns="0" bIns="0">
            <a:spAutoFit/>
          </a:bodyPr>
          <a:lstStyle/>
          <a:p>
            <a:pPr algn="ctr"/>
            <a:r>
              <a:rPr lang="en-IN" sz="800" dirty="0">
                <a:solidFill>
                  <a:schemeClr val="bg1"/>
                </a:solidFill>
              </a:rPr>
              <a:t>Future Tax Leaders Program: EY Exempt Organization Tax Services</a:t>
            </a:r>
            <a:endParaRPr lang="en-US" sz="800" dirty="0">
              <a:solidFill>
                <a:schemeClr val="bg1"/>
              </a:solidFill>
            </a:endParaRPr>
          </a:p>
        </p:txBody>
      </p:sp>
    </p:spTree>
    <p:extLst>
      <p:ext uri="{BB962C8B-B14F-4D97-AF65-F5344CB8AC3E}">
        <p14:creationId xmlns:p14="http://schemas.microsoft.com/office/powerpoint/2010/main" val="1399467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35F5-6B17-46F0-BD9E-EDC9751EB3D1}"/>
              </a:ext>
            </a:extLst>
          </p:cNvPr>
          <p:cNvSpPr>
            <a:spLocks noGrp="1"/>
          </p:cNvSpPr>
          <p:nvPr>
            <p:ph type="title"/>
          </p:nvPr>
        </p:nvSpPr>
        <p:spPr/>
        <p:txBody>
          <a:bodyPr/>
          <a:lstStyle/>
          <a:p>
            <a:r>
              <a:rPr lang="en-US" dirty="0"/>
              <a:t>2023 Form 990-T change highlights</a:t>
            </a:r>
          </a:p>
        </p:txBody>
      </p:sp>
      <p:sp>
        <p:nvSpPr>
          <p:cNvPr id="7" name="Content Placeholder 3">
            <a:extLst>
              <a:ext uri="{FF2B5EF4-FFF2-40B4-BE49-F238E27FC236}">
                <a16:creationId xmlns:a16="http://schemas.microsoft.com/office/drawing/2014/main" id="{699D7ACF-EB53-E8D0-74CD-C30B346658A2}"/>
              </a:ext>
            </a:extLst>
          </p:cNvPr>
          <p:cNvSpPr txBox="1">
            <a:spLocks/>
          </p:cNvSpPr>
          <p:nvPr/>
        </p:nvSpPr>
        <p:spPr>
          <a:xfrm>
            <a:off x="609918" y="1137920"/>
            <a:ext cx="10980738" cy="4756150"/>
          </a:xfrm>
          <a:prstGeom prst="rect">
            <a:avLst/>
          </a:prstGeom>
        </p:spPr>
        <p:txBody>
          <a:bodyPr vert="horz" lIns="0" tIns="0" rIns="0" bIns="0" rtlCol="0" anchor="t" anchorCtr="0">
            <a:noAutofit/>
          </a:bodyPr>
          <a:lstStyle>
            <a:lvl1pPr marL="356616"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Corporate alternative minimum tax (CAMT)</a:t>
            </a:r>
          </a:p>
          <a:p>
            <a:pPr marL="712788" lvl="1" indent="-361950"/>
            <a:r>
              <a:rPr lang="en-US" sz="2000" dirty="0"/>
              <a:t>Though announced with Inflation Reduction Act of 2022, CAMT effective for tax years beginning after 2022</a:t>
            </a:r>
          </a:p>
          <a:p>
            <a:pPr marL="712788" lvl="1" indent="-361950"/>
            <a:r>
              <a:rPr lang="en-US" sz="2000" dirty="0"/>
              <a:t>Generally, CAMT imposes 15% minimum tax on adjusted financial statement income (AFSI)</a:t>
            </a:r>
          </a:p>
          <a:p>
            <a:pPr lvl="2"/>
            <a:r>
              <a:rPr lang="en-US" sz="2000" dirty="0"/>
              <a:t>AFSI of tax-exempt entity is adjusted, taking into account AFSI:</a:t>
            </a:r>
          </a:p>
          <a:p>
            <a:pPr lvl="3"/>
            <a:r>
              <a:rPr lang="en-US" sz="2000" dirty="0"/>
              <a:t>Of unrelated trade or business (Section 513)</a:t>
            </a:r>
          </a:p>
          <a:p>
            <a:pPr marL="1068388" lvl="3" indent="360363">
              <a:buNone/>
            </a:pPr>
            <a:r>
              <a:rPr lang="en-US" sz="2000" dirty="0"/>
              <a:t>Or</a:t>
            </a:r>
          </a:p>
          <a:p>
            <a:pPr lvl="3"/>
            <a:r>
              <a:rPr lang="en-US" sz="2000" dirty="0"/>
              <a:t>Derived from debt-financed property (Section 514), to extent income from property treated as unrelated business taxable income (UBTI)</a:t>
            </a:r>
          </a:p>
          <a:p>
            <a:pPr lvl="1"/>
            <a:r>
              <a:rPr lang="en-US" sz="2000" dirty="0"/>
              <a:t>Tax-exempt entities treated as corporate filers for purpose of Form 990-T reporting may need to prepare and attach Form 4626, </a:t>
            </a:r>
            <a:r>
              <a:rPr lang="en-US" sz="2000" i="1" dirty="0"/>
              <a:t>Alternative Minimum Tax-Corporations</a:t>
            </a:r>
            <a:r>
              <a:rPr lang="en-US" sz="2000" dirty="0"/>
              <a:t>, with 2023 filings</a:t>
            </a:r>
          </a:p>
          <a:p>
            <a:pPr lvl="1"/>
            <a:r>
              <a:rPr lang="en-US" sz="2000" dirty="0"/>
              <a:t>Filing exclusions</a:t>
            </a:r>
          </a:p>
          <a:p>
            <a:pPr lvl="2"/>
            <a:endParaRPr lang="en-US" dirty="0"/>
          </a:p>
          <a:p>
            <a:pPr lvl="3"/>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1561065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B35F5-6B17-46F0-BD9E-EDC9751EB3D1}"/>
              </a:ext>
            </a:extLst>
          </p:cNvPr>
          <p:cNvSpPr>
            <a:spLocks noGrp="1"/>
          </p:cNvSpPr>
          <p:nvPr>
            <p:ph type="title"/>
          </p:nvPr>
        </p:nvSpPr>
        <p:spPr/>
        <p:txBody>
          <a:bodyPr/>
          <a:lstStyle/>
          <a:p>
            <a:r>
              <a:rPr lang="en-US" dirty="0"/>
              <a:t>2023 Form 990-T change highlights</a:t>
            </a:r>
          </a:p>
        </p:txBody>
      </p:sp>
      <p:sp>
        <p:nvSpPr>
          <p:cNvPr id="4" name="Content Placeholder 3">
            <a:extLst>
              <a:ext uri="{FF2B5EF4-FFF2-40B4-BE49-F238E27FC236}">
                <a16:creationId xmlns:a16="http://schemas.microsoft.com/office/drawing/2014/main" id="{EB9465FF-5756-401C-AB40-06C3CFDDD2DA}"/>
              </a:ext>
            </a:extLst>
          </p:cNvPr>
          <p:cNvSpPr>
            <a:spLocks noGrp="1"/>
          </p:cNvSpPr>
          <p:nvPr>
            <p:ph type="body" sz="quarter" idx="10"/>
          </p:nvPr>
        </p:nvSpPr>
        <p:spPr>
          <a:xfrm>
            <a:off x="609918" y="1137920"/>
            <a:ext cx="10980738" cy="4756150"/>
          </a:xfrm>
        </p:spPr>
        <p:txBody>
          <a:bodyPr/>
          <a:lstStyle/>
          <a:p>
            <a:r>
              <a:rPr lang="en-US" sz="2200" dirty="0"/>
              <a:t>Trust tax rate update </a:t>
            </a:r>
          </a:p>
          <a:p>
            <a:pPr marL="0" indent="0">
              <a:buNone/>
            </a:pPr>
            <a:endParaRPr lang="en-US" sz="1800" dirty="0"/>
          </a:p>
          <a:p>
            <a:r>
              <a:rPr lang="en-US" sz="2200" dirty="0"/>
              <a:t>Elective payment filers</a:t>
            </a:r>
          </a:p>
          <a:p>
            <a:pPr lvl="1"/>
            <a:r>
              <a:rPr lang="en-US" spc="-20" dirty="0"/>
              <a:t>Checkbox election for entities filing strictly to make elective payment election under IRC Section 6417 </a:t>
            </a:r>
            <a:r>
              <a:rPr lang="en-US" dirty="0"/>
              <a:t>(energy credits)</a:t>
            </a:r>
          </a:p>
          <a:p>
            <a:pPr lvl="2"/>
            <a:r>
              <a:rPr lang="en-US" sz="1800" dirty="0"/>
              <a:t>Organizations without any UBTI, including organizations not subject to federal income tax and not otherwise required to file any annual tax or informational return </a:t>
            </a:r>
          </a:p>
          <a:p>
            <a:pPr lvl="2"/>
            <a:r>
              <a:rPr lang="en-US" sz="1800" dirty="0"/>
              <a:t>Limited portions of Form 990-T must be completed (including Form 3800 and subsequent credit forms)</a:t>
            </a:r>
          </a:p>
          <a:p>
            <a:pPr lvl="2"/>
            <a:r>
              <a:rPr lang="en-US" sz="1800" i="1" dirty="0"/>
              <a:t>Select filers </a:t>
            </a:r>
            <a:r>
              <a:rPr lang="en-US" sz="1800" dirty="0"/>
              <a:t>not required to file extension request to claim election</a:t>
            </a:r>
          </a:p>
          <a:p>
            <a:pPr marL="713232" lvl="2" indent="0">
              <a:buNone/>
            </a:pPr>
            <a:endParaRPr lang="en-US" sz="1800" dirty="0"/>
          </a:p>
          <a:p>
            <a:r>
              <a:rPr lang="en-US" sz="2200" dirty="0"/>
              <a:t>Manufacturing investment credits</a:t>
            </a:r>
          </a:p>
          <a:p>
            <a:pPr marL="0" indent="0">
              <a:buNone/>
            </a:pPr>
            <a:endParaRPr lang="en-US" sz="1800" dirty="0"/>
          </a:p>
          <a:p>
            <a:r>
              <a:rPr lang="en-US" sz="2200" dirty="0"/>
              <a:t>Credit reporting (Form 990-T and Form 3800)</a:t>
            </a:r>
          </a:p>
          <a:p>
            <a:endParaRPr lang="en-US" sz="2400" b="1" dirty="0"/>
          </a:p>
          <a:p>
            <a:pPr lvl="2"/>
            <a:endParaRPr lang="en-US" sz="2200" b="1" dirty="0"/>
          </a:p>
          <a:p>
            <a:endParaRPr lang="en-US" sz="2600" b="1" dirty="0"/>
          </a:p>
          <a:p>
            <a:pPr marL="0" indent="0">
              <a:buNone/>
            </a:pPr>
            <a:endParaRPr lang="en-US" b="1" dirty="0"/>
          </a:p>
          <a:p>
            <a:pPr lvl="2"/>
            <a:endParaRPr lang="en-US" dirty="0"/>
          </a:p>
          <a:p>
            <a:pPr lvl="3"/>
            <a:endParaRPr lang="en-US" dirty="0"/>
          </a:p>
          <a:p>
            <a:pPr lvl="2"/>
            <a:endParaRPr lang="en-US" dirty="0"/>
          </a:p>
          <a:p>
            <a:pPr lvl="2"/>
            <a:endParaRPr lang="en-US" dirty="0"/>
          </a:p>
          <a:p>
            <a:pPr lvl="1"/>
            <a:endParaRPr lang="en-US" dirty="0"/>
          </a:p>
          <a:p>
            <a:pPr lvl="1"/>
            <a:endParaRPr lang="en-US" dirty="0"/>
          </a:p>
        </p:txBody>
      </p:sp>
    </p:spTree>
    <p:extLst>
      <p:ext uri="{BB962C8B-B14F-4D97-AF65-F5344CB8AC3E}">
        <p14:creationId xmlns:p14="http://schemas.microsoft.com/office/powerpoint/2010/main" val="16555776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6D907BC-2BFF-47CF-9C53-94119A4136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B6D907BC-2BFF-47CF-9C53-94119A4136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BACB32D-60C8-4C2C-81A5-9BD71130C992}"/>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Polling question 2</a:t>
            </a:r>
          </a:p>
        </p:txBody>
      </p:sp>
      <p:sp>
        <p:nvSpPr>
          <p:cNvPr id="3" name="Content Placeholder 2"/>
          <p:cNvSpPr>
            <a:spLocks noGrp="1"/>
          </p:cNvSpPr>
          <p:nvPr>
            <p:ph idx="4294967295"/>
          </p:nvPr>
        </p:nvSpPr>
        <p:spPr>
          <a:xfrm>
            <a:off x="609918" y="1160694"/>
            <a:ext cx="5213032" cy="984885"/>
          </a:xfrm>
        </p:spPr>
        <p:txBody>
          <a:bodyPr>
            <a:spAutoFit/>
          </a:bodyPr>
          <a:lstStyle/>
          <a:p>
            <a:pPr marL="0" indent="0">
              <a:buNone/>
            </a:pPr>
            <a:r>
              <a:rPr lang="en-US" dirty="0"/>
              <a:t>True or false?</a:t>
            </a:r>
          </a:p>
          <a:p>
            <a:pPr marL="0" indent="0">
              <a:buNone/>
            </a:pPr>
            <a:r>
              <a:rPr lang="en-US" dirty="0"/>
              <a:t>The Inflation Reduction Act imposed a CAMT effective for years beginning after 2023.</a:t>
            </a:r>
            <a:endParaRPr lang="en-US" sz="1600" dirty="0"/>
          </a:p>
        </p:txBody>
      </p:sp>
      <p:grpSp>
        <p:nvGrpSpPr>
          <p:cNvPr id="18" name="Group 17">
            <a:extLst>
              <a:ext uri="{FF2B5EF4-FFF2-40B4-BE49-F238E27FC236}">
                <a16:creationId xmlns:a16="http://schemas.microsoft.com/office/drawing/2014/main" id="{38D0DB1C-F519-1365-D6AE-F557878BF219}"/>
              </a:ext>
            </a:extLst>
          </p:cNvPr>
          <p:cNvGrpSpPr/>
          <p:nvPr/>
        </p:nvGrpSpPr>
        <p:grpSpPr>
          <a:xfrm>
            <a:off x="781050" y="3115418"/>
            <a:ext cx="1269131" cy="1083353"/>
            <a:chOff x="781050" y="3115418"/>
            <a:chExt cx="1269131" cy="1083353"/>
          </a:xfrm>
        </p:grpSpPr>
        <p:grpSp>
          <p:nvGrpSpPr>
            <p:cNvPr id="19" name="Group 18">
              <a:extLst>
                <a:ext uri="{FF2B5EF4-FFF2-40B4-BE49-F238E27FC236}">
                  <a16:creationId xmlns:a16="http://schemas.microsoft.com/office/drawing/2014/main" id="{367E1A93-C2A1-EBE9-466C-A0D747D41DCA}"/>
                </a:ext>
              </a:extLst>
            </p:cNvPr>
            <p:cNvGrpSpPr/>
            <p:nvPr/>
          </p:nvGrpSpPr>
          <p:grpSpPr>
            <a:xfrm>
              <a:off x="781050" y="3754271"/>
              <a:ext cx="1269131" cy="444500"/>
              <a:chOff x="781050" y="3754271"/>
              <a:chExt cx="1269131" cy="444500"/>
            </a:xfrm>
          </p:grpSpPr>
          <p:grpSp>
            <p:nvGrpSpPr>
              <p:cNvPr id="25" name="Group 24">
                <a:extLst>
                  <a:ext uri="{FF2B5EF4-FFF2-40B4-BE49-F238E27FC236}">
                    <a16:creationId xmlns:a16="http://schemas.microsoft.com/office/drawing/2014/main" id="{A4AB93AD-7E1B-E2A7-3E50-9E5E03A5F0E2}"/>
                  </a:ext>
                </a:extLst>
              </p:cNvPr>
              <p:cNvGrpSpPr/>
              <p:nvPr/>
            </p:nvGrpSpPr>
            <p:grpSpPr>
              <a:xfrm>
                <a:off x="781050" y="3754271"/>
                <a:ext cx="444500" cy="444500"/>
                <a:chOff x="781050" y="3754271"/>
                <a:chExt cx="444500" cy="444500"/>
              </a:xfrm>
            </p:grpSpPr>
            <p:sp>
              <p:nvSpPr>
                <p:cNvPr id="27" name="Oval 26">
                  <a:extLst>
                    <a:ext uri="{FF2B5EF4-FFF2-40B4-BE49-F238E27FC236}">
                      <a16:creationId xmlns:a16="http://schemas.microsoft.com/office/drawing/2014/main" id="{BEE3F138-040F-6FAD-5DF6-A9F5EA79CD4E}"/>
                    </a:ext>
                  </a:extLst>
                </p:cNvPr>
                <p:cNvSpPr/>
                <p:nvPr/>
              </p:nvSpPr>
              <p:spPr>
                <a:xfrm>
                  <a:off x="781050" y="3754271"/>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8" name="Oval 27">
                  <a:extLst>
                    <a:ext uri="{FF2B5EF4-FFF2-40B4-BE49-F238E27FC236}">
                      <a16:creationId xmlns:a16="http://schemas.microsoft.com/office/drawing/2014/main" id="{61734E65-C958-0391-4F84-7E6451B3F3FC}"/>
                    </a:ext>
                  </a:extLst>
                </p:cNvPr>
                <p:cNvSpPr/>
                <p:nvPr/>
              </p:nvSpPr>
              <p:spPr>
                <a:xfrm>
                  <a:off x="840015" y="3813237"/>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B</a:t>
                  </a:r>
                </a:p>
              </p:txBody>
            </p:sp>
          </p:grpSp>
          <p:sp>
            <p:nvSpPr>
              <p:cNvPr id="26" name="Rectangle 25">
                <a:extLst>
                  <a:ext uri="{FF2B5EF4-FFF2-40B4-BE49-F238E27FC236}">
                    <a16:creationId xmlns:a16="http://schemas.microsoft.com/office/drawing/2014/main" id="{00092C7A-BCCB-1C5E-230D-A5F5A6037E4D}"/>
                  </a:ext>
                </a:extLst>
              </p:cNvPr>
              <p:cNvSpPr/>
              <p:nvPr/>
            </p:nvSpPr>
            <p:spPr>
              <a:xfrm>
                <a:off x="1326974" y="3791855"/>
                <a:ext cx="723207" cy="369332"/>
              </a:xfrm>
              <a:prstGeom prst="rect">
                <a:avLst/>
              </a:prstGeom>
            </p:spPr>
            <p:txBody>
              <a:bodyPr wrap="square">
                <a:spAutoFit/>
              </a:bodyPr>
              <a:lstStyle/>
              <a:p>
                <a:pPr>
                  <a:buClr>
                    <a:schemeClr val="bg1"/>
                  </a:buClr>
                </a:pPr>
                <a:r>
                  <a:rPr lang="en-IN" dirty="0">
                    <a:solidFill>
                      <a:schemeClr val="bg1"/>
                    </a:solidFill>
                  </a:rPr>
                  <a:t>False</a:t>
                </a:r>
              </a:p>
            </p:txBody>
          </p:sp>
        </p:grpSp>
        <p:grpSp>
          <p:nvGrpSpPr>
            <p:cNvPr id="20" name="Group 19">
              <a:extLst>
                <a:ext uri="{FF2B5EF4-FFF2-40B4-BE49-F238E27FC236}">
                  <a16:creationId xmlns:a16="http://schemas.microsoft.com/office/drawing/2014/main" id="{E88BACB0-A34B-2347-C94D-4298AA25C28E}"/>
                </a:ext>
              </a:extLst>
            </p:cNvPr>
            <p:cNvGrpSpPr/>
            <p:nvPr/>
          </p:nvGrpSpPr>
          <p:grpSpPr>
            <a:xfrm>
              <a:off x="781050" y="3115418"/>
              <a:ext cx="1198282" cy="444500"/>
              <a:chOff x="781050" y="3115418"/>
              <a:chExt cx="1198282" cy="444500"/>
            </a:xfrm>
          </p:grpSpPr>
          <p:sp>
            <p:nvSpPr>
              <p:cNvPr id="21" name="Rectangle 20">
                <a:extLst>
                  <a:ext uri="{FF2B5EF4-FFF2-40B4-BE49-F238E27FC236}">
                    <a16:creationId xmlns:a16="http://schemas.microsoft.com/office/drawing/2014/main" id="{2C3D06EA-3E49-2DA8-9126-B60A9EB26FAD}"/>
                  </a:ext>
                </a:extLst>
              </p:cNvPr>
              <p:cNvSpPr/>
              <p:nvPr/>
            </p:nvSpPr>
            <p:spPr>
              <a:xfrm>
                <a:off x="1326974" y="3153002"/>
                <a:ext cx="652358" cy="369332"/>
              </a:xfrm>
              <a:prstGeom prst="rect">
                <a:avLst/>
              </a:prstGeom>
            </p:spPr>
            <p:txBody>
              <a:bodyPr wrap="none">
                <a:spAutoFit/>
              </a:bodyPr>
              <a:lstStyle/>
              <a:p>
                <a:pPr>
                  <a:buClr>
                    <a:schemeClr val="bg1"/>
                  </a:buClr>
                </a:pPr>
                <a:r>
                  <a:rPr lang="en-US" dirty="0">
                    <a:solidFill>
                      <a:schemeClr val="bg1"/>
                    </a:solidFill>
                  </a:rPr>
                  <a:t>True</a:t>
                </a:r>
              </a:p>
            </p:txBody>
          </p:sp>
          <p:grpSp>
            <p:nvGrpSpPr>
              <p:cNvPr id="22" name="Group 21">
                <a:extLst>
                  <a:ext uri="{FF2B5EF4-FFF2-40B4-BE49-F238E27FC236}">
                    <a16:creationId xmlns:a16="http://schemas.microsoft.com/office/drawing/2014/main" id="{CD992BF9-9E4B-3CC2-34AE-00B7C2F45BC1}"/>
                  </a:ext>
                </a:extLst>
              </p:cNvPr>
              <p:cNvGrpSpPr/>
              <p:nvPr/>
            </p:nvGrpSpPr>
            <p:grpSpPr>
              <a:xfrm>
                <a:off x="781050" y="3115418"/>
                <a:ext cx="444500" cy="444500"/>
                <a:chOff x="781050" y="3115418"/>
                <a:chExt cx="444500" cy="444500"/>
              </a:xfrm>
            </p:grpSpPr>
            <p:sp>
              <p:nvSpPr>
                <p:cNvPr id="23" name="Oval 22">
                  <a:extLst>
                    <a:ext uri="{FF2B5EF4-FFF2-40B4-BE49-F238E27FC236}">
                      <a16:creationId xmlns:a16="http://schemas.microsoft.com/office/drawing/2014/main" id="{1B3F1EF0-E3A7-B916-C665-D3CA131A59F7}"/>
                    </a:ext>
                  </a:extLst>
                </p:cNvPr>
                <p:cNvSpPr/>
                <p:nvPr/>
              </p:nvSpPr>
              <p:spPr>
                <a:xfrm>
                  <a:off x="781050" y="3115418"/>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4" name="Oval 23">
                  <a:extLst>
                    <a:ext uri="{FF2B5EF4-FFF2-40B4-BE49-F238E27FC236}">
                      <a16:creationId xmlns:a16="http://schemas.microsoft.com/office/drawing/2014/main" id="{C1064957-35B3-B52C-B39A-625F16E20B2E}"/>
                    </a:ext>
                  </a:extLst>
                </p:cNvPr>
                <p:cNvSpPr/>
                <p:nvPr/>
              </p:nvSpPr>
              <p:spPr>
                <a:xfrm>
                  <a:off x="840015" y="3174384"/>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A</a:t>
                  </a:r>
                </a:p>
              </p:txBody>
            </p:sp>
          </p:grpSp>
        </p:grpSp>
      </p:grpSp>
      <p:pic>
        <p:nvPicPr>
          <p:cNvPr id="4" name="Picture 3">
            <a:extLst>
              <a:ext uri="{FF2B5EF4-FFF2-40B4-BE49-F238E27FC236}">
                <a16:creationId xmlns:a16="http://schemas.microsoft.com/office/drawing/2014/main" id="{92FAB72F-AA30-39C7-CA7A-1C43A936EF4A}"/>
              </a:ext>
            </a:extLst>
          </p:cNvPr>
          <p:cNvPicPr>
            <a:picLocks/>
          </p:cNvPicPr>
          <p:nvPr>
            <p:custDataLst>
              <p:tags r:id="rId3"/>
            </p:custDataLst>
          </p:nvPr>
        </p:nvPicPr>
        <p:blipFill rotWithShape="1">
          <a:blip r:embed="rId8" cstate="screen">
            <a:extLst>
              <a:ext uri="{28A0092B-C50C-407E-A947-70E740481C1C}">
                <a14:useLocalDpi xmlns:a14="http://schemas.microsoft.com/office/drawing/2010/main"/>
              </a:ext>
            </a:extLst>
          </a:blip>
          <a:srcRect l="31174" t="12303" r="6238" b="3139"/>
          <a:stretch/>
        </p:blipFill>
        <p:spPr>
          <a:xfrm>
            <a:off x="6102351" y="1133475"/>
            <a:ext cx="5514974" cy="4967288"/>
          </a:xfrm>
          <a:prstGeom prst="rect">
            <a:avLst/>
          </a:prstGeom>
        </p:spPr>
      </p:pic>
    </p:spTree>
    <p:extLst>
      <p:ext uri="{BB962C8B-B14F-4D97-AF65-F5344CB8AC3E}">
        <p14:creationId xmlns:p14="http://schemas.microsoft.com/office/powerpoint/2010/main" val="146604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6BBA347-13A8-470A-BC08-B5A0D1C1800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§divider over two lines or three lines</a:t>
            </a:r>
            <a:endParaRPr lang="en-GB" dirty="0">
              <a:solidFill>
                <a:schemeClr val="tx1"/>
              </a:solidFill>
            </a:endParaRPr>
          </a:p>
        </p:txBody>
      </p:sp>
      <p:sp>
        <p:nvSpPr>
          <p:cNvPr id="6"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803275" y="1427554"/>
            <a:ext cx="4987925" cy="1118255"/>
          </a:xfrm>
          <a:prstGeom prst="rect">
            <a:avLst/>
          </a:prstGeom>
        </p:spPr>
        <p:txBody>
          <a:bodyPr>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2023 Form 990</a:t>
            </a:r>
          </a:p>
          <a:p>
            <a:r>
              <a:rPr lang="en-US" dirty="0"/>
              <a:t>changes</a:t>
            </a:r>
          </a:p>
        </p:txBody>
      </p:sp>
      <p:grpSp>
        <p:nvGrpSpPr>
          <p:cNvPr id="11" name="Group 4">
            <a:extLst>
              <a:ext uri="{FF2B5EF4-FFF2-40B4-BE49-F238E27FC236}">
                <a16:creationId xmlns:a16="http://schemas.microsoft.com/office/drawing/2014/main" id="{31FC61CC-5FFD-41E9-9603-8767A3A35B79}"/>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4140C37C-9DA1-4761-8D83-9541E4AB068F}"/>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3714B978-3D9F-47EA-A8F5-DD253A5FA41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F0CFCBC5-43A1-4E71-8B46-1B4288948FF1}"/>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390B81B6-F24F-473E-9914-22F1E0F34C56}"/>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17</a:t>
            </a:fld>
            <a:endParaRPr dirty="0"/>
          </a:p>
        </p:txBody>
      </p:sp>
      <p:sp>
        <p:nvSpPr>
          <p:cNvPr id="16" name="Rectangle 15">
            <a:extLst>
              <a:ext uri="{FF2B5EF4-FFF2-40B4-BE49-F238E27FC236}">
                <a16:creationId xmlns:a16="http://schemas.microsoft.com/office/drawing/2014/main" id="{B44BAAB2-11DA-4806-9906-53D922F0F561}"/>
              </a:ext>
            </a:extLst>
          </p:cNvPr>
          <p:cNvSpPr/>
          <p:nvPr/>
        </p:nvSpPr>
        <p:spPr>
          <a:xfrm>
            <a:off x="4480462" y="6536050"/>
            <a:ext cx="3237425" cy="123111"/>
          </a:xfrm>
          <a:prstGeom prst="rect">
            <a:avLst/>
          </a:prstGeom>
        </p:spPr>
        <p:txBody>
          <a:bodyPr wrap="none" tIns="0" rIns="0" bIns="0">
            <a:spAutoFit/>
          </a:bodyPr>
          <a:lstStyle/>
          <a:p>
            <a:pPr algn="ctr"/>
            <a:r>
              <a:rPr lang="en-IN" sz="800" dirty="0">
                <a:solidFill>
                  <a:schemeClr val="bg1"/>
                </a:solidFill>
              </a:rPr>
              <a:t>Future Tax Leaders Program: EY Exempt Organization Tax Services</a:t>
            </a:r>
            <a:endParaRPr lang="en-US" sz="800" dirty="0">
              <a:solidFill>
                <a:schemeClr val="bg1"/>
              </a:solidFill>
            </a:endParaRPr>
          </a:p>
        </p:txBody>
      </p:sp>
    </p:spTree>
    <p:extLst>
      <p:ext uri="{BB962C8B-B14F-4D97-AF65-F5344CB8AC3E}">
        <p14:creationId xmlns:p14="http://schemas.microsoft.com/office/powerpoint/2010/main" val="660076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3E7E08C-82F5-43E3-B9E0-65AD60FD8D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43E7E08C-82F5-43E3-B9E0-65AD60FD8D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80A1D787-27C6-4EDC-8B50-A5425F4B20BD}"/>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2023 Form 990 and accompanying schedule change highlights</a:t>
            </a:r>
          </a:p>
        </p:txBody>
      </p:sp>
      <p:sp>
        <p:nvSpPr>
          <p:cNvPr id="3" name="Content Placeholder 2"/>
          <p:cNvSpPr>
            <a:spLocks noGrp="1"/>
          </p:cNvSpPr>
          <p:nvPr>
            <p:ph type="body" sz="quarter" idx="10"/>
          </p:nvPr>
        </p:nvSpPr>
        <p:spPr>
          <a:xfrm>
            <a:off x="6099175" y="1137920"/>
            <a:ext cx="5489258" cy="5145606"/>
          </a:xfrm>
        </p:spPr>
        <p:txBody>
          <a:bodyPr numCol="1" spcCol="365760"/>
          <a:lstStyle/>
          <a:p>
            <a:r>
              <a:rPr lang="en-US" dirty="0"/>
              <a:t>Schedule A, Part 1: supported organizations not listed in supporting organization’s governing document </a:t>
            </a:r>
            <a:endParaRPr lang="en-US" strike="sngStrike" dirty="0"/>
          </a:p>
          <a:p>
            <a:pPr lvl="1"/>
            <a:r>
              <a:rPr lang="en-US" dirty="0"/>
              <a:t>If filer reports it is supporting organization, and reports in Part I, line 12g, column (iv) a supported organization </a:t>
            </a:r>
            <a:r>
              <a:rPr lang="en-US" i="1" dirty="0"/>
              <a:t>not named</a:t>
            </a:r>
            <a:r>
              <a:rPr lang="en-US" dirty="0"/>
              <a:t> in its organizing document (e.g., articles of incorporation), must now explain why organization is not named in organizing documents</a:t>
            </a:r>
            <a:endParaRPr lang="en-US" sz="1600" dirty="0"/>
          </a:p>
          <a:p>
            <a:pPr marL="0" indent="0">
              <a:buNone/>
            </a:pPr>
            <a:endParaRPr lang="en-US" dirty="0"/>
          </a:p>
        </p:txBody>
      </p:sp>
      <p:sp>
        <p:nvSpPr>
          <p:cNvPr id="8" name="Content Placeholder 2">
            <a:extLst>
              <a:ext uri="{FF2B5EF4-FFF2-40B4-BE49-F238E27FC236}">
                <a16:creationId xmlns:a16="http://schemas.microsoft.com/office/drawing/2014/main" id="{49344D9D-4E90-59B2-5786-FBB46712A9FD}"/>
              </a:ext>
            </a:extLst>
          </p:cNvPr>
          <p:cNvSpPr txBox="1">
            <a:spLocks/>
          </p:cNvSpPr>
          <p:nvPr/>
        </p:nvSpPr>
        <p:spPr>
          <a:xfrm>
            <a:off x="609917" y="1137920"/>
            <a:ext cx="5035234" cy="5145606"/>
          </a:xfrm>
          <a:prstGeom prst="rect">
            <a:avLst/>
          </a:prstGeom>
        </p:spPr>
        <p:txBody>
          <a:bodyPr vert="horz" lIns="0" tIns="0" rIns="0" bIns="0" numCol="1" spcCol="365760" rtlCol="0" anchor="t" anchorCtr="0">
            <a:noAutofit/>
          </a:bodyPr>
          <a:lstStyle>
            <a:lvl1pPr marL="356616"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Form 990: failure to file penalty increases</a:t>
            </a:r>
          </a:p>
          <a:p>
            <a:pPr lvl="1"/>
            <a:r>
              <a:rPr lang="en-US" dirty="0"/>
              <a:t>$20 a day, not to exceed $12,000 or 5% of gross receipts</a:t>
            </a:r>
          </a:p>
          <a:p>
            <a:pPr lvl="1"/>
            <a:r>
              <a:rPr lang="en-US" dirty="0"/>
              <a:t>Cap increased from $110 per day to $120</a:t>
            </a:r>
          </a:p>
          <a:p>
            <a:pPr lvl="1"/>
            <a:endParaRPr lang="en-US" dirty="0"/>
          </a:p>
          <a:p>
            <a:r>
              <a:rPr lang="en-US" dirty="0"/>
              <a:t>Schedule A: Form 8940, </a:t>
            </a:r>
            <a:r>
              <a:rPr lang="en-US" i="1" dirty="0"/>
              <a:t>Request for Miscellaneous Determination,</a:t>
            </a:r>
            <a:r>
              <a:rPr lang="en-US" dirty="0"/>
              <a:t> fee increase</a:t>
            </a:r>
          </a:p>
          <a:p>
            <a:pPr lvl="1"/>
            <a:r>
              <a:rPr lang="en-US" dirty="0"/>
              <a:t>Submission fee increase to $550 (postmarked after July 1, 2022)</a:t>
            </a:r>
          </a:p>
          <a:p>
            <a:pPr lvl="1"/>
            <a:endParaRPr lang="en-US" dirty="0"/>
          </a:p>
          <a:p>
            <a:pPr marL="0" indent="0">
              <a:buFont typeface="EYInterstate" panose="02000503020000020004" pitchFamily="2" charset="0"/>
              <a:buNone/>
            </a:pPr>
            <a:endParaRPr lang="en-US" dirty="0"/>
          </a:p>
        </p:txBody>
      </p:sp>
    </p:spTree>
    <p:extLst>
      <p:ext uri="{BB962C8B-B14F-4D97-AF65-F5344CB8AC3E}">
        <p14:creationId xmlns:p14="http://schemas.microsoft.com/office/powerpoint/2010/main" val="3651008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A03C17-FD47-438B-80BF-F7D6E16736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83A03C17-FD47-438B-80BF-F7D6E16736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2466" name="Title 4"/>
          <p:cNvSpPr>
            <a:spLocks noGrp="1"/>
          </p:cNvSpPr>
          <p:nvPr>
            <p:ph type="title"/>
          </p:nvPr>
        </p:nvSpPr>
        <p:spPr/>
        <p:txBody>
          <a:bodyPr/>
          <a:lstStyle/>
          <a:p>
            <a:r>
              <a:rPr lang="en-US" altLang="en-US" dirty="0"/>
              <a:t>Disclaimer</a:t>
            </a:r>
          </a:p>
        </p:txBody>
      </p:sp>
      <p:sp>
        <p:nvSpPr>
          <p:cNvPr id="6" name="Text Placeholder 5">
            <a:extLst>
              <a:ext uri="{FF2B5EF4-FFF2-40B4-BE49-F238E27FC236}">
                <a16:creationId xmlns:a16="http://schemas.microsoft.com/office/drawing/2014/main" id="{C743CA9F-54AB-4AE5-8061-5656FE749347}"/>
              </a:ext>
            </a:extLst>
          </p:cNvPr>
          <p:cNvSpPr>
            <a:spLocks noGrp="1"/>
          </p:cNvSpPr>
          <p:nvPr>
            <p:ph type="body" sz="quarter" idx="10"/>
          </p:nvPr>
        </p:nvSpPr>
        <p:spPr/>
        <p:txBody>
          <a:bodyPr/>
          <a:lstStyle/>
          <a:p>
            <a:pPr marL="356616" lvl="1"/>
            <a:r>
              <a:rPr lang="en-US" sz="1600" dirty="0"/>
              <a:t>EY refers to the global organization, and may refer to one or more, of the member firms of Ernst &amp; Young Global Limited, each of which is a separate legal entity. Ernst &amp; Young LLP is a client-serving member firm of Ernst &amp; Young Global Limited operating in the US.</a:t>
            </a:r>
          </a:p>
          <a:p>
            <a:pPr marL="356616" lvl="1"/>
            <a:r>
              <a:rPr lang="en-US" sz="1600" dirty="0"/>
              <a:t>This presentation is © 2024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Young LLP. Any reproduction, transmission or distribution of this form or any of the material herein is prohibited and is in violation of US and international law. Ernst &amp; Young LLP expressly disclaims any liability in connection with use of this presentation or its contents by any third party.</a:t>
            </a:r>
          </a:p>
          <a:p>
            <a:pPr marL="356616" lvl="1"/>
            <a:r>
              <a:rPr lang="en-US" sz="1600" dirty="0"/>
              <a:t>Views expressed in this presentation are those of the speakers and do not necessarily represent the views of </a:t>
            </a:r>
            <a:br>
              <a:rPr lang="en-US" sz="1600" dirty="0"/>
            </a:br>
            <a:r>
              <a:rPr lang="en-US" sz="1600" dirty="0"/>
              <a:t>Ernst &amp; Young LLP. </a:t>
            </a:r>
          </a:p>
          <a:p>
            <a:pPr marL="356616" lvl="1"/>
            <a:r>
              <a:rPr lang="en-US" sz="1600" dirty="0"/>
              <a:t>This presentation is provided solely for the purpose of enhancing knowledge on tax matters. It does not provide accounting, tax or other professional advice because it does not take into account any specific taxpayer’s facts and circumstances. </a:t>
            </a:r>
          </a:p>
          <a:p>
            <a:pPr marL="356616" lvl="1"/>
            <a:r>
              <a:rPr lang="en-US" sz="1600" dirty="0"/>
              <a:t>Neither EY nor any member firm thereof shall bear any responsibility whatsoever for the content, accuracy or security of any third-party websites that are linked (by way of hyperlink or otherwise) in this presentation. </a:t>
            </a:r>
          </a:p>
          <a:p>
            <a:endParaRPr lang="en-IN" sz="1600" dirty="0"/>
          </a:p>
        </p:txBody>
      </p:sp>
    </p:spTree>
    <p:extLst>
      <p:ext uri="{BB962C8B-B14F-4D97-AF65-F5344CB8AC3E}">
        <p14:creationId xmlns:p14="http://schemas.microsoft.com/office/powerpoint/2010/main" val="30287717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5B31D-BA75-ACD8-F6D4-B14FEAF6A4AA}"/>
              </a:ext>
            </a:extLst>
          </p:cNvPr>
          <p:cNvSpPr>
            <a:spLocks noGrp="1"/>
          </p:cNvSpPr>
          <p:nvPr>
            <p:ph type="title"/>
          </p:nvPr>
        </p:nvSpPr>
        <p:spPr/>
        <p:txBody>
          <a:bodyPr/>
          <a:lstStyle/>
          <a:p>
            <a:r>
              <a:rPr lang="en-US" dirty="0"/>
              <a:t>2023 Form 990 and accompanying schedule change highlights</a:t>
            </a:r>
          </a:p>
        </p:txBody>
      </p:sp>
      <p:sp>
        <p:nvSpPr>
          <p:cNvPr id="3" name="Text Placeholder 2">
            <a:extLst>
              <a:ext uri="{FF2B5EF4-FFF2-40B4-BE49-F238E27FC236}">
                <a16:creationId xmlns:a16="http://schemas.microsoft.com/office/drawing/2014/main" id="{4996AD83-7167-464A-6D2F-CF87937AF8BE}"/>
              </a:ext>
            </a:extLst>
          </p:cNvPr>
          <p:cNvSpPr>
            <a:spLocks noGrp="1"/>
          </p:cNvSpPr>
          <p:nvPr>
            <p:ph type="body" sz="quarter" idx="10"/>
          </p:nvPr>
        </p:nvSpPr>
        <p:spPr>
          <a:xfrm>
            <a:off x="607695" y="1137920"/>
            <a:ext cx="10980738" cy="4954270"/>
          </a:xfrm>
        </p:spPr>
        <p:txBody>
          <a:bodyPr/>
          <a:lstStyle/>
          <a:p>
            <a:r>
              <a:rPr lang="en-US" dirty="0"/>
              <a:t>Schedule H Instructions, Worksheet 4: Community Health Improvement Services</a:t>
            </a:r>
          </a:p>
          <a:p>
            <a:pPr lvl="1"/>
            <a:r>
              <a:rPr lang="en-US" dirty="0"/>
              <a:t>Established new exception to activities or programs that </a:t>
            </a:r>
            <a:r>
              <a:rPr lang="en-US" i="1" dirty="0"/>
              <a:t>cannot be</a:t>
            </a:r>
            <a:r>
              <a:rPr lang="en-US" dirty="0"/>
              <a:t> considered community health improvement services (see new language in </a:t>
            </a:r>
            <a:r>
              <a:rPr lang="en-US" dirty="0">
                <a:solidFill>
                  <a:schemeClr val="tx2"/>
                </a:solidFill>
              </a:rPr>
              <a:t>yellow</a:t>
            </a:r>
            <a:r>
              <a:rPr lang="en-US" dirty="0"/>
              <a:t>)</a:t>
            </a:r>
          </a:p>
          <a:p>
            <a:pPr marL="356616" lvl="1" indent="0">
              <a:buNone/>
            </a:pPr>
            <a:endParaRPr lang="en-US" sz="1050" dirty="0"/>
          </a:p>
          <a:p>
            <a:pPr marL="685800" lvl="1" indent="0">
              <a:buNone/>
            </a:pPr>
            <a:r>
              <a:rPr lang="en-US" i="1" dirty="0"/>
              <a:t>Activities or programs cannot be reported if they are provided primarily for marketing purposes or if they are more beneficial to the organization than to the community. For example, the activity or program may not be reported if it is: designed primarily to increase referrals of patients with third-party coverage; required for license or accreditation</a:t>
            </a:r>
            <a:r>
              <a:rPr lang="en-US" i="1" dirty="0">
                <a:solidFill>
                  <a:schemeClr val="tx2"/>
                </a:solidFill>
              </a:rPr>
              <a:t>, except when responding to a community health need, enhancing public health or relieving the burden of government to improve health</a:t>
            </a:r>
            <a:r>
              <a:rPr lang="en-US" i="1" dirty="0"/>
              <a:t>; or restricted to individuals affiliated with the organization (employees and physicians of the organization).</a:t>
            </a:r>
          </a:p>
          <a:p>
            <a:pPr marL="356616" lvl="1" indent="0">
              <a:buNone/>
            </a:pPr>
            <a:endParaRPr lang="en-US" i="1" dirty="0"/>
          </a:p>
          <a:p>
            <a:pPr lvl="1"/>
            <a:r>
              <a:rPr lang="en-US" dirty="0"/>
              <a:t>IRS added language in yellow so community health improvement service activities</a:t>
            </a:r>
            <a:br>
              <a:rPr lang="en-US" dirty="0"/>
            </a:br>
            <a:r>
              <a:rPr lang="en-US" dirty="0"/>
              <a:t>may be reported as community benefit, whether required for licensure or accreditation</a:t>
            </a:r>
          </a:p>
          <a:p>
            <a:pPr lvl="2"/>
            <a:r>
              <a:rPr lang="en-US" dirty="0"/>
              <a:t>For instance, requirement to assess patients’ health-related social needs and provide them information about community resources and support services</a:t>
            </a:r>
          </a:p>
          <a:p>
            <a:pPr marL="713232" lvl="2" indent="0">
              <a:buNone/>
            </a:pPr>
            <a:endParaRPr lang="en-US" dirty="0"/>
          </a:p>
          <a:p>
            <a:pPr lvl="1"/>
            <a:endParaRPr lang="en-US" dirty="0"/>
          </a:p>
        </p:txBody>
      </p:sp>
    </p:spTree>
    <p:extLst>
      <p:ext uri="{BB962C8B-B14F-4D97-AF65-F5344CB8AC3E}">
        <p14:creationId xmlns:p14="http://schemas.microsoft.com/office/powerpoint/2010/main" val="4096455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C48FD7-42C9-4707-9BBF-4F1F019DBA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sp>
        <p:nvSpPr>
          <p:cNvPr id="2" name="Freeform 6">
            <a:extLst>
              <a:ext uri="{FF2B5EF4-FFF2-40B4-BE49-F238E27FC236}">
                <a16:creationId xmlns:a16="http://schemas.microsoft.com/office/drawing/2014/main" id="{01B37F75-6DF3-D9CF-447D-B24B1DEA375D}"/>
              </a:ext>
            </a:extLst>
          </p:cNvPr>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7" name="Title 1"/>
          <p:cNvSpPr txBox="1">
            <a:spLocks/>
          </p:cNvSpPr>
          <p:nvPr/>
        </p:nvSpPr>
        <p:spPr>
          <a:xfrm>
            <a:off x="765175" y="1427554"/>
            <a:ext cx="5064125" cy="1631216"/>
          </a:xfrm>
          <a:prstGeom prst="rect">
            <a:avLst/>
          </a:prstGeom>
        </p:spPr>
        <p:txBody>
          <a:bodyPr wrap="square">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Schedule H and community benefit </a:t>
            </a:r>
            <a:r>
              <a:rPr lang="en-US" spc="-70" dirty="0"/>
              <a:t>reporting considerations</a:t>
            </a:r>
            <a:endParaRPr lang="en-GB" spc="-70" dirty="0"/>
          </a:p>
        </p:txBody>
      </p:sp>
      <p:grpSp>
        <p:nvGrpSpPr>
          <p:cNvPr id="11" name="Group 4">
            <a:extLst>
              <a:ext uri="{FF2B5EF4-FFF2-40B4-BE49-F238E27FC236}">
                <a16:creationId xmlns:a16="http://schemas.microsoft.com/office/drawing/2014/main" id="{C3CFD4EB-DF31-4B87-9B78-2F30998C2F75}"/>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B9AAC6E6-5EF7-463F-B6D3-6E08D7F43CD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DA0B208A-13B1-457B-B219-0219C192E52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E6F67D63-07B9-4276-87EA-1C6389AFEDE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83FE1D06-5B74-41D5-A094-0D1CE5DE7725}"/>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20</a:t>
            </a:fld>
            <a:endParaRPr dirty="0"/>
          </a:p>
        </p:txBody>
      </p:sp>
      <p:sp>
        <p:nvSpPr>
          <p:cNvPr id="16" name="Rectangle 15">
            <a:extLst>
              <a:ext uri="{FF2B5EF4-FFF2-40B4-BE49-F238E27FC236}">
                <a16:creationId xmlns:a16="http://schemas.microsoft.com/office/drawing/2014/main" id="{FDCB0052-5FA4-40E9-910B-8D9498306829}"/>
              </a:ext>
            </a:extLst>
          </p:cNvPr>
          <p:cNvSpPr/>
          <p:nvPr/>
        </p:nvSpPr>
        <p:spPr>
          <a:xfrm>
            <a:off x="4480464" y="6536050"/>
            <a:ext cx="3237425" cy="123111"/>
          </a:xfrm>
          <a:prstGeom prst="rect">
            <a:avLst/>
          </a:prstGeom>
        </p:spPr>
        <p:txBody>
          <a:bodyPr wrap="none" tIns="0" rIns="0" bIns="0">
            <a:spAutoFit/>
          </a:bodyPr>
          <a:lstStyle/>
          <a:p>
            <a:pPr algn="ctr"/>
            <a:r>
              <a:rPr lang="en-IN" sz="800" dirty="0">
                <a:solidFill>
                  <a:schemeClr val="bg1"/>
                </a:solidFill>
              </a:rPr>
              <a:t>Future Tax Leaders Program: EY Exempt Organization Tax Services</a:t>
            </a:r>
            <a:endParaRPr lang="en-US" sz="800" dirty="0">
              <a:solidFill>
                <a:schemeClr val="bg1"/>
              </a:solidFill>
            </a:endParaRPr>
          </a:p>
        </p:txBody>
      </p:sp>
    </p:spTree>
    <p:extLst>
      <p:ext uri="{BB962C8B-B14F-4D97-AF65-F5344CB8AC3E}">
        <p14:creationId xmlns:p14="http://schemas.microsoft.com/office/powerpoint/2010/main" val="737642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C8A7D4F-5118-4453-9C9B-56C1158F7798}"/>
              </a:ext>
            </a:extLst>
          </p:cNvPr>
          <p:cNvGraphicFramePr>
            <a:graphicFrameLocks noChangeAspect="1"/>
          </p:cNvGraphicFramePr>
          <p:nvPr>
            <p:custDataLst>
              <p:tags r:id="rId1"/>
            </p:custDataLst>
          </p:nvPr>
        </p:nvGraphicFramePr>
        <p:xfrm>
          <a:off x="1528764" y="1589"/>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8" name="Object 7" hidden="1">
                        <a:extLst>
                          <a:ext uri="{FF2B5EF4-FFF2-40B4-BE49-F238E27FC236}">
                            <a16:creationId xmlns:a16="http://schemas.microsoft.com/office/drawing/2014/main" id="{CC8A7D4F-5118-4453-9C9B-56C1158F7798}"/>
                          </a:ext>
                        </a:extLst>
                      </p:cNvPr>
                      <p:cNvPicPr/>
                      <p:nvPr/>
                    </p:nvPicPr>
                    <p:blipFill>
                      <a:blip r:embed="rId5"/>
                      <a:stretch>
                        <a:fillRect/>
                      </a:stretch>
                    </p:blipFill>
                    <p:spPr>
                      <a:xfrm>
                        <a:off x="1528764" y="1589"/>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5CF45922-F224-4E61-9CC5-335652572E3F}"/>
              </a:ext>
            </a:extLst>
          </p:cNvPr>
          <p:cNvSpPr>
            <a:spLocks noGrp="1"/>
          </p:cNvSpPr>
          <p:nvPr>
            <p:ph type="title"/>
          </p:nvPr>
        </p:nvSpPr>
        <p:spPr/>
        <p:txBody>
          <a:bodyPr/>
          <a:lstStyle/>
          <a:p>
            <a:r>
              <a:rPr lang="en-US" dirty="0"/>
              <a:t>IRS community benefit reports to Congress (required by ACA)</a:t>
            </a:r>
          </a:p>
        </p:txBody>
      </p:sp>
      <p:sp>
        <p:nvSpPr>
          <p:cNvPr id="4" name="Content Placeholder 2">
            <a:extLst>
              <a:ext uri="{FF2B5EF4-FFF2-40B4-BE49-F238E27FC236}">
                <a16:creationId xmlns:a16="http://schemas.microsoft.com/office/drawing/2014/main" id="{66F03365-7B68-4DCE-8258-F84078A37DC3}"/>
              </a:ext>
            </a:extLst>
          </p:cNvPr>
          <p:cNvSpPr>
            <a:spLocks noGrp="1"/>
          </p:cNvSpPr>
          <p:nvPr>
            <p:ph idx="1"/>
          </p:nvPr>
        </p:nvSpPr>
        <p:spPr/>
        <p:txBody>
          <a:bodyPr numCol="2" spcCol="365760"/>
          <a:lstStyle/>
          <a:p>
            <a:pPr>
              <a:spcBef>
                <a:spcPts val="0"/>
              </a:spcBef>
            </a:pPr>
            <a:r>
              <a:rPr lang="en-US" sz="1800" dirty="0"/>
              <a:t>The IRS has reported that, on average,</a:t>
            </a:r>
          </a:p>
          <a:p>
            <a:pPr indent="0">
              <a:spcBef>
                <a:spcPts val="0"/>
              </a:spcBef>
              <a:buNone/>
            </a:pPr>
            <a:r>
              <a:rPr lang="en-US" sz="1800" dirty="0"/>
              <a:t>Section 501(c)(3) hospitals attributed between 8.84% and 9.84% of their total expenses to community benefit.</a:t>
            </a:r>
          </a:p>
          <a:p>
            <a:pPr lvl="1"/>
            <a:r>
              <a:rPr lang="en-US" sz="1600" dirty="0"/>
              <a:t>This is based on community benefit data derived from Form 990, Schedule H between 2012 and 2016.</a:t>
            </a:r>
          </a:p>
          <a:p>
            <a:pPr marL="0" indent="0">
              <a:buNone/>
            </a:pPr>
            <a:endParaRPr lang="en-US" sz="1800" dirty="0"/>
          </a:p>
          <a:p>
            <a:r>
              <a:rPr lang="en-US" sz="1800" spc="-60" dirty="0"/>
              <a:t>According to the IRS, on average, Section 501(c)(3) </a:t>
            </a:r>
            <a:r>
              <a:rPr lang="en-US" sz="1800" dirty="0"/>
              <a:t>hospitals attributed between 1.62% and 2.22% of total expenses to charity care (vs. 1.31% and 2.62% for taxable hospitals).</a:t>
            </a:r>
          </a:p>
          <a:p>
            <a:pPr lvl="1"/>
            <a:r>
              <a:rPr lang="en-US" sz="1600" dirty="0"/>
              <a:t>This is based on uncompensated care data </a:t>
            </a:r>
            <a:r>
              <a:rPr lang="en-US" sz="1600" spc="-10" dirty="0"/>
              <a:t>derived from Medicare Cost Report, Worksheet S-10 </a:t>
            </a:r>
            <a:r>
              <a:rPr lang="en-US" sz="1600" dirty="0"/>
              <a:t>between 2012 and 2016.</a:t>
            </a:r>
          </a:p>
          <a:p>
            <a:endParaRPr lang="en-US" sz="1800" dirty="0"/>
          </a:p>
          <a:p>
            <a:pPr marL="0" indent="0">
              <a:buNone/>
            </a:pPr>
            <a:endParaRPr lang="en-US" sz="1800" dirty="0"/>
          </a:p>
          <a:p>
            <a:r>
              <a:rPr lang="en-US" sz="1800" dirty="0"/>
              <a:t>The following information is from the 2020 community benefit report to Congress (based on 2016 Centers for Medicare &amp; Medicaid Services (CMS) and Form 990, Schedule H data).</a:t>
            </a:r>
          </a:p>
          <a:p>
            <a:pPr lvl="1"/>
            <a:r>
              <a:rPr lang="en-US" sz="1600" dirty="0"/>
              <a:t>Charity care provided, based on CMS data</a:t>
            </a:r>
          </a:p>
          <a:p>
            <a:pPr lvl="2"/>
            <a:r>
              <a:rPr lang="en-US" sz="1400" dirty="0"/>
              <a:t>Taxable hospitals: 2.62% of total expenses</a:t>
            </a:r>
          </a:p>
          <a:p>
            <a:pPr lvl="2"/>
            <a:r>
              <a:rPr lang="en-US" sz="1400" dirty="0"/>
              <a:t>Tax-exempt hospitals: 2.05% of total expenses</a:t>
            </a:r>
          </a:p>
          <a:p>
            <a:pPr lvl="2"/>
            <a:r>
              <a:rPr lang="en-US" sz="1400" dirty="0"/>
              <a:t>Government hospitals: 3.65% of total expenses</a:t>
            </a:r>
          </a:p>
          <a:p>
            <a:pPr lvl="1"/>
            <a:r>
              <a:rPr lang="en-US" sz="1600" dirty="0"/>
              <a:t>Unreimbursed costs for services provided by means-tested programs, based on CMS data</a:t>
            </a:r>
          </a:p>
          <a:p>
            <a:pPr lvl="2"/>
            <a:r>
              <a:rPr lang="en-US" sz="1400" dirty="0"/>
              <a:t>Taxable hospitals: 2.22% of total expenses</a:t>
            </a:r>
          </a:p>
          <a:p>
            <a:pPr lvl="2"/>
            <a:r>
              <a:rPr lang="en-US" sz="1400" dirty="0"/>
              <a:t>Tax-exempt hospitals: 3.38% of total expenses</a:t>
            </a:r>
          </a:p>
          <a:p>
            <a:pPr lvl="2"/>
            <a:r>
              <a:rPr lang="en-US" sz="1400" dirty="0"/>
              <a:t>Government hospitals: 3.44% of total expenses</a:t>
            </a:r>
          </a:p>
          <a:p>
            <a:pPr lvl="1"/>
            <a:r>
              <a:rPr lang="en-US" sz="1600" dirty="0"/>
              <a:t>Total community benefit expenses provided by tax-exempt hospitals, based on Schedule H data</a:t>
            </a:r>
          </a:p>
          <a:p>
            <a:pPr lvl="2"/>
            <a:r>
              <a:rPr lang="en-US" sz="1400" dirty="0"/>
              <a:t>9.42% of total expenses</a:t>
            </a:r>
          </a:p>
          <a:p>
            <a:endParaRPr lang="en-US" dirty="0"/>
          </a:p>
        </p:txBody>
      </p:sp>
    </p:spTree>
    <p:extLst>
      <p:ext uri="{BB962C8B-B14F-4D97-AF65-F5344CB8AC3E}">
        <p14:creationId xmlns:p14="http://schemas.microsoft.com/office/powerpoint/2010/main" val="2921533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Accountability Office community benefit report </a:t>
            </a:r>
            <a:endParaRPr lang="en-GB" dirty="0"/>
          </a:p>
        </p:txBody>
      </p:sp>
      <p:sp>
        <p:nvSpPr>
          <p:cNvPr id="3" name="Content Placeholder 2"/>
          <p:cNvSpPr>
            <a:spLocks noGrp="1"/>
          </p:cNvSpPr>
          <p:nvPr>
            <p:ph idx="1"/>
          </p:nvPr>
        </p:nvSpPr>
        <p:spPr>
          <a:xfrm>
            <a:off x="609918" y="1125562"/>
            <a:ext cx="10978515" cy="4208438"/>
          </a:xfrm>
        </p:spPr>
        <p:txBody>
          <a:bodyPr/>
          <a:lstStyle/>
          <a:p>
            <a:r>
              <a:rPr lang="en-US" dirty="0"/>
              <a:t>The Government Accountability Office (GAO), in its report on IRS oversight of tax-exempt hospitals (September 2020), recommended that:</a:t>
            </a:r>
          </a:p>
          <a:p>
            <a:pPr lvl="1"/>
            <a:r>
              <a:rPr lang="en-US" dirty="0"/>
              <a:t>Congress should specify in the Internal Revenue Code what services and activities constitute sufficient community benefit.</a:t>
            </a:r>
          </a:p>
          <a:p>
            <a:pPr lvl="2"/>
            <a:r>
              <a:rPr lang="en-US" sz="1800" dirty="0"/>
              <a:t>Status: Open (as of April 2023).</a:t>
            </a:r>
          </a:p>
          <a:p>
            <a:pPr lvl="1"/>
            <a:r>
              <a:rPr lang="en-US" dirty="0"/>
              <a:t>The IRS should update Schedule H to promote more clear, consistent and comprehensive community benefit reporting.</a:t>
            </a:r>
          </a:p>
          <a:p>
            <a:pPr lvl="2"/>
            <a:r>
              <a:rPr lang="en-US" sz="1800" dirty="0"/>
              <a:t>Status: Open (as of April 2023).</a:t>
            </a:r>
          </a:p>
          <a:p>
            <a:pPr lvl="1"/>
            <a:r>
              <a:rPr lang="en-US" dirty="0"/>
              <a:t>The IRS should consider asking tax-exempt hospitals to report community benefit on Schedule H by facility, rather than by collective organization.</a:t>
            </a:r>
          </a:p>
          <a:p>
            <a:pPr lvl="2"/>
            <a:r>
              <a:rPr lang="en-US" sz="1800" dirty="0"/>
              <a:t>Status: Closed in June 2022. (The IRS declined to implement this recommendation because exemption is granted at the organizational level, so such reporting would have no tax administration benefit.)</a:t>
            </a:r>
          </a:p>
          <a:p>
            <a:pPr marL="713232" lvl="2" indent="0">
              <a:buFont typeface="EYInterstate" panose="02000503020000020004" pitchFamily="2" charset="0"/>
              <a:buNone/>
            </a:pPr>
            <a:endParaRPr lang="en-US" sz="1800" dirty="0"/>
          </a:p>
          <a:p>
            <a:pPr lvl="2"/>
            <a:endParaRPr lang="en-US" sz="1800" dirty="0"/>
          </a:p>
          <a:p>
            <a:pPr lvl="2"/>
            <a:endParaRPr lang="en-US" sz="1800" dirty="0"/>
          </a:p>
          <a:p>
            <a:endParaRPr lang="en-US" sz="1800" dirty="0"/>
          </a:p>
          <a:p>
            <a:endParaRPr lang="en-US" dirty="0"/>
          </a:p>
        </p:txBody>
      </p:sp>
    </p:spTree>
    <p:extLst>
      <p:ext uri="{BB962C8B-B14F-4D97-AF65-F5344CB8AC3E}">
        <p14:creationId xmlns:p14="http://schemas.microsoft.com/office/powerpoint/2010/main" val="3295940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Accountability Office community benefit report</a:t>
            </a:r>
            <a:endParaRPr lang="en-GB" dirty="0"/>
          </a:p>
        </p:txBody>
      </p:sp>
      <p:sp>
        <p:nvSpPr>
          <p:cNvPr id="3" name="Content Placeholder 2"/>
          <p:cNvSpPr>
            <a:spLocks noGrp="1"/>
          </p:cNvSpPr>
          <p:nvPr>
            <p:ph idx="1"/>
          </p:nvPr>
        </p:nvSpPr>
        <p:spPr>
          <a:xfrm>
            <a:off x="609918" y="1137920"/>
            <a:ext cx="10978515" cy="4947920"/>
          </a:xfrm>
        </p:spPr>
        <p:txBody>
          <a:bodyPr numCol="1" spcCol="365760"/>
          <a:lstStyle/>
          <a:p>
            <a:r>
              <a:rPr lang="en-US" dirty="0"/>
              <a:t>The IRS should establish a process for identifying hospitals at risk for noncompliance with the community benefit standard.</a:t>
            </a:r>
          </a:p>
          <a:p>
            <a:pPr lvl="1"/>
            <a:r>
              <a:rPr lang="en-US" dirty="0"/>
              <a:t>Status: Closed. (The IRS updated guidance for reviews under the ACA Hospital Review group.)</a:t>
            </a:r>
          </a:p>
          <a:p>
            <a:r>
              <a:rPr lang="en-US" dirty="0"/>
              <a:t>The IRS should establish specific audit codes for identifying potential noncompliance with the community benefit standard.</a:t>
            </a:r>
          </a:p>
          <a:p>
            <a:pPr lvl="1"/>
            <a:r>
              <a:rPr lang="en-US" dirty="0"/>
              <a:t>Status: Closed. (The IRS established a new code for community benefit standard noncompliance.)</a:t>
            </a:r>
          </a:p>
          <a:p>
            <a:pPr lvl="1"/>
            <a:endParaRPr lang="en-US" dirty="0"/>
          </a:p>
          <a:p>
            <a:pPr lvl="1"/>
            <a:endParaRPr lang="en-US" dirty="0"/>
          </a:p>
          <a:p>
            <a:pPr lvl="1"/>
            <a:endParaRPr lang="en-US" dirty="0"/>
          </a:p>
          <a:p>
            <a:pPr lvl="2"/>
            <a:endParaRPr lang="en-US" dirty="0"/>
          </a:p>
          <a:p>
            <a:pPr lvl="2"/>
            <a:endParaRPr lang="en-US" dirty="0"/>
          </a:p>
          <a:p>
            <a:pPr lvl="2"/>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5127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C48FD7-42C9-4707-9BBF-4F1F019DBA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§divider over two lines or three lines</a:t>
            </a:r>
            <a:endParaRPr lang="en-GB" dirty="0">
              <a:solidFill>
                <a:schemeClr val="tx1"/>
              </a:solidFill>
            </a:endParaRPr>
          </a:p>
        </p:txBody>
      </p:sp>
      <p:sp>
        <p:nvSpPr>
          <p:cNvPr id="2" name="Freeform 6">
            <a:extLst>
              <a:ext uri="{FF2B5EF4-FFF2-40B4-BE49-F238E27FC236}">
                <a16:creationId xmlns:a16="http://schemas.microsoft.com/office/drawing/2014/main" id="{3D8D3E6E-2BA9-F662-BC66-0DBCCE604D2D}"/>
              </a:ext>
            </a:extLst>
          </p:cNvPr>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803275" y="1427554"/>
            <a:ext cx="4987925" cy="1118255"/>
          </a:xfrm>
          <a:prstGeom prst="rect">
            <a:avLst/>
          </a:prstGeom>
        </p:spPr>
        <p:txBody>
          <a:bodyPr>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Congressional interest in tax-exempt hospitals</a:t>
            </a:r>
            <a:endParaRPr lang="en-GB" dirty="0"/>
          </a:p>
        </p:txBody>
      </p:sp>
      <p:grpSp>
        <p:nvGrpSpPr>
          <p:cNvPr id="11" name="Group 4">
            <a:extLst>
              <a:ext uri="{FF2B5EF4-FFF2-40B4-BE49-F238E27FC236}">
                <a16:creationId xmlns:a16="http://schemas.microsoft.com/office/drawing/2014/main" id="{C3CFD4EB-DF31-4B87-9B78-2F30998C2F75}"/>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B9AAC6E6-5EF7-463F-B6D3-6E08D7F43CD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DA0B208A-13B1-457B-B219-0219C192E52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E6F67D63-07B9-4276-87EA-1C6389AFEDE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83FE1D06-5B74-41D5-A094-0D1CE5DE7725}"/>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24</a:t>
            </a:fld>
            <a:endParaRPr dirty="0"/>
          </a:p>
        </p:txBody>
      </p:sp>
      <p:sp>
        <p:nvSpPr>
          <p:cNvPr id="16" name="Rectangle 15">
            <a:extLst>
              <a:ext uri="{FF2B5EF4-FFF2-40B4-BE49-F238E27FC236}">
                <a16:creationId xmlns:a16="http://schemas.microsoft.com/office/drawing/2014/main" id="{FDCB0052-5FA4-40E9-910B-8D9498306829}"/>
              </a:ext>
            </a:extLst>
          </p:cNvPr>
          <p:cNvSpPr/>
          <p:nvPr/>
        </p:nvSpPr>
        <p:spPr>
          <a:xfrm>
            <a:off x="4454815" y="6536050"/>
            <a:ext cx="3288722" cy="123111"/>
          </a:xfrm>
          <a:prstGeom prst="rect">
            <a:avLst/>
          </a:prstGeom>
        </p:spPr>
        <p:txBody>
          <a:bodyPr wrap="none" tIns="0" rIns="0" bIns="0">
            <a:spAutoFit/>
          </a:bodyPr>
          <a:lstStyle/>
          <a:p>
            <a:pPr algn="ctr"/>
            <a:r>
              <a:rPr lang="en-IN" sz="800" dirty="0">
                <a:solidFill>
                  <a:schemeClr val="bg1"/>
                </a:solidFill>
              </a:rPr>
              <a:t>Future Tax Leaders Program: EY Exempt Organization Tax Services</a:t>
            </a:r>
            <a:endParaRPr lang="en-US" sz="800" dirty="0">
              <a:solidFill>
                <a:schemeClr val="bg1"/>
              </a:solidFill>
            </a:endParaRPr>
          </a:p>
        </p:txBody>
      </p:sp>
    </p:spTree>
    <p:extLst>
      <p:ext uri="{BB962C8B-B14F-4D97-AF65-F5344CB8AC3E}">
        <p14:creationId xmlns:p14="http://schemas.microsoft.com/office/powerpoint/2010/main" val="2871404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cs typeface="Times New Roman" panose="02020603050405020304" pitchFamily="18" charset="0"/>
              </a:rPr>
              <a:t>Hearing on Tax-Exempt Hospitals and the Community Benefit Standard –</a:t>
            </a:r>
            <a:br>
              <a:rPr lang="en-US" dirty="0">
                <a:latin typeface="+mn-lt"/>
                <a:cs typeface="Times New Roman" panose="02020603050405020304" pitchFamily="18" charset="0"/>
              </a:rPr>
            </a:br>
            <a:r>
              <a:rPr lang="en-US" dirty="0">
                <a:latin typeface="+mn-lt"/>
                <a:cs typeface="Times New Roman" panose="02020603050405020304" pitchFamily="18" charset="0"/>
              </a:rPr>
              <a:t>April 26, 2023</a:t>
            </a:r>
            <a:endParaRPr lang="en-GB" dirty="0"/>
          </a:p>
        </p:txBody>
      </p:sp>
      <p:sp>
        <p:nvSpPr>
          <p:cNvPr id="3" name="Content Placeholder 2"/>
          <p:cNvSpPr>
            <a:spLocks noGrp="1"/>
          </p:cNvSpPr>
          <p:nvPr>
            <p:ph idx="1"/>
          </p:nvPr>
        </p:nvSpPr>
        <p:spPr>
          <a:xfrm>
            <a:off x="609918" y="1137920"/>
            <a:ext cx="11094403" cy="4834617"/>
          </a:xfrm>
        </p:spPr>
        <p:txBody>
          <a:bodyPr numCol="2" spcCol="365760"/>
          <a:lstStyle/>
          <a:p>
            <a:r>
              <a:rPr lang="en-US" dirty="0"/>
              <a:t>House Ways and Means Oversight Subcommittee held a hearing on benefits provided by tax-exempt hospitals, contrasted with cost and value of their exempt status, and discussed: </a:t>
            </a:r>
            <a:endParaRPr lang="en-US" strike="sngStrike" dirty="0"/>
          </a:p>
          <a:p>
            <a:pPr lvl="1"/>
            <a:r>
              <a:rPr lang="en-US" dirty="0"/>
              <a:t>IRS determination of hospitals’ tax-exempt status and community benefit standard </a:t>
            </a:r>
          </a:p>
          <a:p>
            <a:pPr lvl="1"/>
            <a:r>
              <a:rPr lang="en-US" dirty="0"/>
              <a:t>Whether Schedule H reporting requirements are sufficient  </a:t>
            </a:r>
          </a:p>
          <a:p>
            <a:pPr lvl="1"/>
            <a:r>
              <a:rPr lang="en-US" dirty="0"/>
              <a:t>IRS oversight of tax-exempt hospitals</a:t>
            </a:r>
          </a:p>
          <a:p>
            <a:pPr lvl="1"/>
            <a:r>
              <a:rPr lang="en-US" dirty="0"/>
              <a:t>Perceived deficit in tax-exempt hospitals’ provision of community care and benefit </a:t>
            </a:r>
          </a:p>
          <a:p>
            <a:pPr lvl="1"/>
            <a:r>
              <a:rPr lang="en-US" dirty="0"/>
              <a:t>Importance of hospitals to many communities, specifically those in rural America</a:t>
            </a:r>
          </a:p>
          <a:p>
            <a:pPr marL="356616" lvl="1" indent="0">
              <a:buNone/>
            </a:pPr>
            <a:endParaRPr lang="en-US" dirty="0"/>
          </a:p>
          <a:p>
            <a:pPr marL="356616" lvl="1" indent="0">
              <a:buNone/>
            </a:pPr>
            <a:endParaRPr lang="en-US" dirty="0"/>
          </a:p>
          <a:p>
            <a:r>
              <a:rPr lang="en-US" dirty="0"/>
              <a:t>Witness testimony included:</a:t>
            </a:r>
          </a:p>
          <a:p>
            <a:pPr lvl="1"/>
            <a:r>
              <a:rPr lang="en-US" dirty="0"/>
              <a:t>Congress should specify activities considered community benefit</a:t>
            </a:r>
          </a:p>
          <a:p>
            <a:pPr lvl="1"/>
            <a:r>
              <a:rPr lang="en-US" dirty="0"/>
              <a:t>IRS should update forms and instructions regarding community benefit reporting</a:t>
            </a:r>
          </a:p>
          <a:p>
            <a:pPr lvl="1"/>
            <a:r>
              <a:rPr lang="en-US" dirty="0"/>
              <a:t>IRS should establish process to determine hospitals at risk of noncompliance</a:t>
            </a:r>
          </a:p>
          <a:p>
            <a:pPr lvl="1"/>
            <a:r>
              <a:rPr lang="en-US" dirty="0"/>
              <a:t>Recognized a variety of activities, such as training and medical research, provide community benefit</a:t>
            </a:r>
          </a:p>
          <a:p>
            <a:pPr lvl="1"/>
            <a:r>
              <a:rPr lang="en-US" dirty="0"/>
              <a:t>Acknowledged “minimum community benefit spend” requirement would limit hospital decision-making and result in cutting certain costs and discontinuation of certain services </a:t>
            </a:r>
          </a:p>
          <a:p>
            <a:pPr marL="356616" lvl="1" indent="0">
              <a:buNone/>
            </a:pPr>
            <a:endParaRPr lang="en-US" dirty="0"/>
          </a:p>
          <a:p>
            <a:pPr lvl="1"/>
            <a:endParaRPr lang="en-US" dirty="0"/>
          </a:p>
        </p:txBody>
      </p:sp>
    </p:spTree>
    <p:extLst>
      <p:ext uri="{BB962C8B-B14F-4D97-AF65-F5344CB8AC3E}">
        <p14:creationId xmlns:p14="http://schemas.microsoft.com/office/powerpoint/2010/main" val="2294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Calibri" panose="020F0502020204030204" pitchFamily="34" charset="0"/>
                <a:cs typeface="Times New Roman" panose="02020603050405020304" pitchFamily="18" charset="0"/>
              </a:rPr>
              <a:t>Senators urge IRS and Treasury to increase oversight of tax-exempt hospitals</a:t>
            </a:r>
            <a:endParaRPr lang="en-GB" dirty="0"/>
          </a:p>
        </p:txBody>
      </p:sp>
      <p:sp>
        <p:nvSpPr>
          <p:cNvPr id="3" name="Content Placeholder 2"/>
          <p:cNvSpPr>
            <a:spLocks noGrp="1"/>
          </p:cNvSpPr>
          <p:nvPr>
            <p:ph idx="1"/>
          </p:nvPr>
        </p:nvSpPr>
        <p:spPr>
          <a:xfrm>
            <a:off x="609918" y="1137920"/>
            <a:ext cx="10978515" cy="4834617"/>
          </a:xfrm>
        </p:spPr>
        <p:txBody>
          <a:bodyPr/>
          <a:lstStyle/>
          <a:p>
            <a:r>
              <a:rPr lang="en-US" sz="1700" dirty="0"/>
              <a:t>Letters to IRS and Treasury Inspector General for Tax Administration (TIGTA) on August 7, 2023, from Sens. Warren (D-Mass.), Warnock (D-Ga.), Cassidy (R-La.) and Grassley (R-Iowa)</a:t>
            </a:r>
          </a:p>
          <a:p>
            <a:pPr lvl="1"/>
            <a:r>
              <a:rPr lang="en-US" sz="1700" dirty="0">
                <a:latin typeface="+mn-lt"/>
                <a:ea typeface="Calibri" panose="020F0502020204030204" pitchFamily="34" charset="0"/>
                <a:cs typeface="Times New Roman" panose="02020603050405020304" pitchFamily="18" charset="0"/>
              </a:rPr>
              <a:t>Senators concerned</a:t>
            </a:r>
            <a:r>
              <a:rPr lang="en-US" sz="1700" dirty="0">
                <a:effectLst/>
                <a:latin typeface="+mn-lt"/>
                <a:ea typeface="Calibri" panose="020F0502020204030204" pitchFamily="34" charset="0"/>
                <a:cs typeface="Times New Roman" panose="02020603050405020304" pitchFamily="18" charset="0"/>
              </a:rPr>
              <a:t> some tax-exempt hospitals may not be meeting their “required obligation to provide reduced or free care to their most vulnerable patients,” based on various studies and press reports (e.g., Lown Institute,  Health Affairs, Kaiser Family Foundation)</a:t>
            </a:r>
          </a:p>
          <a:p>
            <a:pPr lvl="1"/>
            <a:r>
              <a:rPr lang="en-US" sz="1700" dirty="0">
                <a:latin typeface="+mn-lt"/>
                <a:ea typeface="Calibri" panose="020F0502020204030204" pitchFamily="34" charset="0"/>
                <a:cs typeface="Times New Roman" panose="02020603050405020304" pitchFamily="18" charset="0"/>
              </a:rPr>
              <a:t>Request responses from IRS and TIGTA within 60 days of receipt</a:t>
            </a:r>
            <a:endParaRPr lang="en-US" sz="1700" dirty="0">
              <a:effectLst/>
              <a:latin typeface="+mn-lt"/>
              <a:ea typeface="Calibri" panose="020F0502020204030204" pitchFamily="34" charset="0"/>
              <a:cs typeface="Times New Roman" panose="02020603050405020304" pitchFamily="18" charset="0"/>
            </a:endParaRPr>
          </a:p>
          <a:p>
            <a:r>
              <a:rPr lang="en-US" sz="1700" dirty="0">
                <a:latin typeface="+mn-lt"/>
                <a:cs typeface="Times New Roman" panose="02020603050405020304" pitchFamily="18" charset="0"/>
              </a:rPr>
              <a:t>Eight questions to IRS regarding IRS enforcement and hospitals’ noncompliance</a:t>
            </a:r>
          </a:p>
          <a:p>
            <a:pPr lvl="1"/>
            <a:r>
              <a:rPr lang="en-US" sz="1700" dirty="0"/>
              <a:t>Describe updates IRS has made since September 2020 to instructions to Form 990 Schedule H to modify how community benefit information is identified and provided</a:t>
            </a:r>
          </a:p>
          <a:p>
            <a:pPr lvl="1"/>
            <a:r>
              <a:rPr lang="en-US" sz="1700" dirty="0"/>
              <a:t>How many hospitals IRS identified as “at risk” for noncompliance with community benefit standard since spring 2021</a:t>
            </a:r>
          </a:p>
          <a:p>
            <a:pPr lvl="1"/>
            <a:r>
              <a:rPr lang="en-US" sz="1700" dirty="0"/>
              <a:t>Provide list of hospitals IRS referred for audit due to ACA violations from FY19–FY22</a:t>
            </a:r>
            <a:endParaRPr lang="en-US" sz="1700" dirty="0">
              <a:latin typeface="+mn-lt"/>
            </a:endParaRPr>
          </a:p>
          <a:p>
            <a:pPr lvl="1"/>
            <a:r>
              <a:rPr lang="en-US" sz="1700" dirty="0"/>
              <a:t>Provide list of hospitals that lost tax exemption due to community benefit standard noncompliance</a:t>
            </a:r>
          </a:p>
          <a:p>
            <a:pPr lvl="1"/>
            <a:r>
              <a:rPr lang="en-US" sz="1700" dirty="0"/>
              <a:t>Provide list of hospitals that had IRS Form 990 rejected for failing to meet requirements related to community benefit reporting</a:t>
            </a:r>
          </a:p>
          <a:p>
            <a:r>
              <a:rPr lang="en-US" sz="1700" dirty="0"/>
              <a:t>Nine questions to TIGTA regarding effectiveness of IRS enforcement of community benefit standard and certain Section 501(r) requirements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8660F-BE5B-A6F9-2135-9E9F8BDDB042}"/>
              </a:ext>
            </a:extLst>
          </p:cNvPr>
          <p:cNvSpPr>
            <a:spLocks noGrp="1"/>
          </p:cNvSpPr>
          <p:nvPr>
            <p:ph type="title"/>
          </p:nvPr>
        </p:nvSpPr>
        <p:spPr/>
        <p:txBody>
          <a:bodyPr/>
          <a:lstStyle/>
          <a:p>
            <a:r>
              <a:rPr lang="en-US" dirty="0"/>
              <a:t>Senate interest in IRS community benefit enforcement</a:t>
            </a:r>
          </a:p>
        </p:txBody>
      </p:sp>
      <p:sp>
        <p:nvSpPr>
          <p:cNvPr id="5" name="Content Placeholder 4">
            <a:extLst>
              <a:ext uri="{FF2B5EF4-FFF2-40B4-BE49-F238E27FC236}">
                <a16:creationId xmlns:a16="http://schemas.microsoft.com/office/drawing/2014/main" id="{967C1C04-1639-9250-01D8-E7E2555AF0FB}"/>
              </a:ext>
            </a:extLst>
          </p:cNvPr>
          <p:cNvSpPr>
            <a:spLocks noGrp="1"/>
          </p:cNvSpPr>
          <p:nvPr>
            <p:ph idx="1"/>
          </p:nvPr>
        </p:nvSpPr>
        <p:spPr>
          <a:xfrm>
            <a:off x="609918" y="1137920"/>
            <a:ext cx="10978515" cy="5194300"/>
          </a:xfrm>
        </p:spPr>
        <p:txBody>
          <a:bodyPr numCol="2" spcCol="365760"/>
          <a:lstStyle/>
          <a:p>
            <a:pPr>
              <a:spcBef>
                <a:spcPts val="0"/>
              </a:spcBef>
            </a:pPr>
            <a:r>
              <a:rPr lang="en-US" dirty="0"/>
              <a:t>Majority Staff Report of Health, Labor, Education and Pensions Committee of Senate (chaired by Sen. Bernie Sanders,</a:t>
            </a:r>
          </a:p>
          <a:p>
            <a:pPr marL="0" indent="342900">
              <a:spcBef>
                <a:spcPts val="0"/>
              </a:spcBef>
              <a:buNone/>
            </a:pPr>
            <a:r>
              <a:rPr lang="en-US" dirty="0"/>
              <a:t>I-Vt.) (October 10, 2023)</a:t>
            </a:r>
          </a:p>
          <a:p>
            <a:pPr marL="0" indent="0">
              <a:buNone/>
            </a:pPr>
            <a:endParaRPr lang="en-US" dirty="0"/>
          </a:p>
          <a:p>
            <a:r>
              <a:rPr lang="en-US" dirty="0"/>
              <a:t>Staff report makes observations and allegations regarding 16 of largest US tax-exempt hospitals</a:t>
            </a:r>
          </a:p>
          <a:p>
            <a:pPr lvl="1"/>
            <a:r>
              <a:rPr lang="en-US" dirty="0"/>
              <a:t>12 of 16 dedicate less than 2% total revenue to charity care</a:t>
            </a:r>
          </a:p>
          <a:p>
            <a:pPr lvl="1"/>
            <a:r>
              <a:rPr lang="en-US" dirty="0"/>
              <a:t>6 dedicate less than 1% total revenue to charity care</a:t>
            </a:r>
          </a:p>
          <a:p>
            <a:pPr lvl="1"/>
            <a:r>
              <a:rPr lang="en-US" dirty="0"/>
              <a:t>2021: 16 hospitals’ CEOs averaged over</a:t>
            </a:r>
          </a:p>
          <a:p>
            <a:pPr lvl="1" indent="0">
              <a:spcBef>
                <a:spcPts val="0"/>
              </a:spcBef>
              <a:buNone/>
            </a:pPr>
            <a:r>
              <a:rPr lang="en-US" dirty="0"/>
              <a:t>$8 million annual compensation</a:t>
            </a:r>
          </a:p>
          <a:p>
            <a:pPr marL="356616" lvl="1" indent="0">
              <a:buNone/>
            </a:pPr>
            <a:endParaRPr lang="en-US" sz="1400" dirty="0"/>
          </a:p>
          <a:p>
            <a:pPr marL="356616" lvl="1" indent="0">
              <a:buNone/>
            </a:pPr>
            <a:endParaRPr lang="en-US" sz="1400" dirty="0"/>
          </a:p>
          <a:p>
            <a:r>
              <a:rPr lang="en-US" dirty="0"/>
              <a:t>Repeats observations and allegations from various studies and press reports regarding US tax-exempt hospitals</a:t>
            </a:r>
          </a:p>
          <a:p>
            <a:pPr lvl="1"/>
            <a:r>
              <a:rPr lang="en-US" dirty="0"/>
              <a:t>86% of nonprofit hospitals spent less on charity care than received in tax benefits between 2011–18</a:t>
            </a:r>
          </a:p>
          <a:p>
            <a:pPr lvl="1"/>
            <a:r>
              <a:rPr lang="en-US" dirty="0"/>
              <a:t>Nonprofit hospitals only spent estimated $16 billion on charity care in 2020, about 57% of value of their tax breaks in same year</a:t>
            </a:r>
          </a:p>
          <a:p>
            <a:pPr lvl="1"/>
            <a:r>
              <a:rPr lang="en-US" dirty="0"/>
              <a:t>2017: hospitals billed $2.7 billion to patients likely eligible for charity care</a:t>
            </a:r>
          </a:p>
          <a:p>
            <a:endParaRPr lang="en-US" dirty="0"/>
          </a:p>
          <a:p>
            <a:endParaRPr lang="en-US" dirty="0"/>
          </a:p>
        </p:txBody>
      </p:sp>
    </p:spTree>
    <p:extLst>
      <p:ext uri="{BB962C8B-B14F-4D97-AF65-F5344CB8AC3E}">
        <p14:creationId xmlns:p14="http://schemas.microsoft.com/office/powerpoint/2010/main" val="2382468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99AA-C56A-1B36-50BB-6BF5D7758C19}"/>
              </a:ext>
            </a:extLst>
          </p:cNvPr>
          <p:cNvSpPr>
            <a:spLocks noGrp="1"/>
          </p:cNvSpPr>
          <p:nvPr>
            <p:ph type="title"/>
          </p:nvPr>
        </p:nvSpPr>
        <p:spPr/>
        <p:txBody>
          <a:bodyPr/>
          <a:lstStyle/>
          <a:p>
            <a:r>
              <a:rPr lang="en-US" dirty="0"/>
              <a:t>Senate interest in IRS community benefit enforcement</a:t>
            </a:r>
          </a:p>
        </p:txBody>
      </p:sp>
      <p:sp>
        <p:nvSpPr>
          <p:cNvPr id="5" name="Content Placeholder 4">
            <a:extLst>
              <a:ext uri="{FF2B5EF4-FFF2-40B4-BE49-F238E27FC236}">
                <a16:creationId xmlns:a16="http://schemas.microsoft.com/office/drawing/2014/main" id="{EEF29486-4452-4B23-C86D-7E5FCF95552B}"/>
              </a:ext>
            </a:extLst>
          </p:cNvPr>
          <p:cNvSpPr>
            <a:spLocks noGrp="1"/>
          </p:cNvSpPr>
          <p:nvPr>
            <p:ph idx="1"/>
          </p:nvPr>
        </p:nvSpPr>
        <p:spPr>
          <a:xfrm>
            <a:off x="609918" y="1158799"/>
            <a:ext cx="10978515" cy="4947920"/>
          </a:xfrm>
        </p:spPr>
        <p:txBody>
          <a:bodyPr numCol="2" spcCol="365760"/>
          <a:lstStyle/>
          <a:p>
            <a:r>
              <a:rPr lang="en-US" sz="1800" dirty="0"/>
              <a:t>Majority Staff Report suggests for tax-exempt hospitals Congress should:</a:t>
            </a:r>
          </a:p>
          <a:p>
            <a:pPr lvl="1"/>
            <a:r>
              <a:rPr lang="en-US" dirty="0"/>
              <a:t>Establish minimum level of charity care exempt hospitals must provide</a:t>
            </a:r>
          </a:p>
          <a:p>
            <a:pPr lvl="1"/>
            <a:r>
              <a:rPr lang="en-US" dirty="0"/>
              <a:t>Establish standards for hospital financial assistance, such as requiring financial assistance be provided to persons under certain Federal Poverty Guidelines threshold (e.g., 400%)</a:t>
            </a:r>
          </a:p>
          <a:p>
            <a:pPr lvl="1"/>
            <a:r>
              <a:rPr lang="en-US" dirty="0"/>
              <a:t>Require hospitals to determine whether patient is eligible for financial assistance and provide it, regardless of whether patient asks about financial assistance</a:t>
            </a:r>
          </a:p>
          <a:p>
            <a:pPr lvl="1"/>
            <a:r>
              <a:rPr lang="en-US" dirty="0"/>
              <a:t>Impose further restrictions on hospitals’ extraordinary collection processes</a:t>
            </a:r>
          </a:p>
          <a:p>
            <a:pPr lvl="1"/>
            <a:r>
              <a:rPr lang="en-US" dirty="0"/>
              <a:t>Require hospitals to address specific needs identified in their CHNAs</a:t>
            </a:r>
          </a:p>
          <a:p>
            <a:pPr marL="356616" lvl="1" indent="0">
              <a:buNone/>
            </a:pPr>
            <a:endParaRPr lang="en-US" dirty="0"/>
          </a:p>
          <a:p>
            <a:r>
              <a:rPr lang="en-US" sz="1800" dirty="0"/>
              <a:t>Suggests that IRS should:</a:t>
            </a:r>
          </a:p>
          <a:p>
            <a:pPr lvl="1"/>
            <a:r>
              <a:rPr lang="en-US" dirty="0"/>
              <a:t>Amend Schedule H to require community benefit reporting on hospital-by-hospital basis, not organization-by-organization (EIN-by-EIN) basis</a:t>
            </a:r>
          </a:p>
          <a:p>
            <a:pPr lvl="1"/>
            <a:r>
              <a:rPr lang="en-US" dirty="0"/>
              <a:t>Provide more clarity on how community benefit should be reported</a:t>
            </a:r>
          </a:p>
          <a:p>
            <a:pPr lvl="1"/>
            <a:r>
              <a:rPr lang="en-US" dirty="0"/>
              <a:t>Report doesn’t specify what clarifications IRS should make</a:t>
            </a:r>
          </a:p>
          <a:p>
            <a:pPr marL="356616" lvl="1" indent="0">
              <a:buNone/>
            </a:pPr>
            <a:endParaRPr lang="en-US" dirty="0"/>
          </a:p>
          <a:p>
            <a:r>
              <a:rPr lang="en-US" sz="1800" dirty="0"/>
              <a:t>American Hospital Association (AHA) response (October 10, 2023) says:</a:t>
            </a:r>
          </a:p>
          <a:p>
            <a:pPr lvl="1"/>
            <a:r>
              <a:rPr lang="en-US" dirty="0"/>
              <a:t>Report does not fully account for wide range of community benefits exempt hospitals provide, such as health education and housing assistance</a:t>
            </a:r>
          </a:p>
          <a:p>
            <a:endParaRPr lang="en-US" sz="1800" dirty="0"/>
          </a:p>
        </p:txBody>
      </p:sp>
    </p:spTree>
    <p:extLst>
      <p:ext uri="{BB962C8B-B14F-4D97-AF65-F5344CB8AC3E}">
        <p14:creationId xmlns:p14="http://schemas.microsoft.com/office/powerpoint/2010/main" val="398601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7820CE0-8E46-48AD-90BC-85C0B7DDC1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E7820CE0-8E46-48AD-90BC-85C0B7DDC1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006CF22-09DF-452C-A37B-358429C8EF3A}"/>
              </a:ext>
            </a:extLst>
          </p:cNvPr>
          <p:cNvSpPr>
            <a:spLocks noGrp="1"/>
          </p:cNvSpPr>
          <p:nvPr>
            <p:ph type="title"/>
          </p:nvPr>
        </p:nvSpPr>
        <p:spPr/>
        <p:txBody>
          <a:bodyPr/>
          <a:lstStyle/>
          <a:p>
            <a:r>
              <a:rPr lang="en-US" dirty="0"/>
              <a:t>Presenters</a:t>
            </a:r>
          </a:p>
        </p:txBody>
      </p:sp>
      <p:sp>
        <p:nvSpPr>
          <p:cNvPr id="4" name="Rectangle 3">
            <a:extLst>
              <a:ext uri="{FF2B5EF4-FFF2-40B4-BE49-F238E27FC236}">
                <a16:creationId xmlns:a16="http://schemas.microsoft.com/office/drawing/2014/main" id="{9BE99D3A-8B23-41D1-B9B6-D6AE443AB903}"/>
              </a:ext>
            </a:extLst>
          </p:cNvPr>
          <p:cNvSpPr/>
          <p:nvPr/>
        </p:nvSpPr>
        <p:spPr>
          <a:xfrm>
            <a:off x="612775" y="1150593"/>
            <a:ext cx="1308100" cy="2192682"/>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FFE600"/>
              </a:solidFill>
            </a:endParaRPr>
          </a:p>
        </p:txBody>
      </p:sp>
      <p:pic>
        <p:nvPicPr>
          <p:cNvPr id="5" name="Picture 4">
            <a:extLst>
              <a:ext uri="{FF2B5EF4-FFF2-40B4-BE49-F238E27FC236}">
                <a16:creationId xmlns:a16="http://schemas.microsoft.com/office/drawing/2014/main" id="{E16BF302-2E2D-492A-9C45-3A4728CD8253}"/>
              </a:ext>
            </a:extLst>
          </p:cNvPr>
          <p:cNvPicPr>
            <a:picLocks noChangeAspect="1"/>
          </p:cNvPicPr>
          <p:nvPr/>
        </p:nvPicPr>
        <p:blipFill rotWithShape="1">
          <a:blip r:embed="rId5">
            <a:extLst>
              <a:ext uri="{28A0092B-C50C-407E-A947-70E740481C1C}">
                <a14:useLocalDpi xmlns:a14="http://schemas.microsoft.com/office/drawing/2010/main"/>
              </a:ext>
            </a:extLst>
          </a:blip>
          <a:srcRect l="10100" r="10100"/>
          <a:stretch/>
        </p:blipFill>
        <p:spPr>
          <a:xfrm>
            <a:off x="779235" y="1265713"/>
            <a:ext cx="1746966" cy="1962442"/>
          </a:xfrm>
          <a:prstGeom prst="rect">
            <a:avLst/>
          </a:prstGeom>
          <a:solidFill>
            <a:srgbClr val="747480"/>
          </a:solidFill>
          <a:ln>
            <a:noFill/>
          </a:ln>
        </p:spPr>
      </p:pic>
      <p:sp>
        <p:nvSpPr>
          <p:cNvPr id="7" name="Rectangle 27" descr="© INSCALE GmbH, 26.05.2010&#10;http://www.presentationload.com/">
            <a:extLst>
              <a:ext uri="{FF2B5EF4-FFF2-40B4-BE49-F238E27FC236}">
                <a16:creationId xmlns:a16="http://schemas.microsoft.com/office/drawing/2014/main" id="{8C33AB25-C140-494E-884D-070659D238CA}"/>
              </a:ext>
            </a:extLst>
          </p:cNvPr>
          <p:cNvSpPr>
            <a:spLocks noChangeArrowheads="1"/>
          </p:cNvSpPr>
          <p:nvPr/>
        </p:nvSpPr>
        <p:spPr bwMode="gray">
          <a:xfrm>
            <a:off x="2914209" y="1339018"/>
            <a:ext cx="2773157" cy="1815833"/>
          </a:xfrm>
          <a:prstGeom prst="rect">
            <a:avLst/>
          </a:prstGeom>
          <a:noFill/>
          <a:ln w="12700">
            <a:noFill/>
            <a:miter lim="800000"/>
            <a:headEnd/>
            <a:tailEnd/>
          </a:ln>
          <a:effectLst/>
        </p:spPr>
        <p:txBody>
          <a:bodyPr vert="horz" wrap="square" lIns="45696" tIns="45696" rIns="45696" bIns="45696" anchor="t" anchorCtr="0">
            <a:spAutoFit/>
          </a:bodyPr>
          <a:lstStyle/>
          <a:p>
            <a:pPr>
              <a:spcBef>
                <a:spcPts val="600"/>
              </a:spcBef>
            </a:pPr>
            <a:r>
              <a:rPr lang="en-US" sz="2000" b="1" dirty="0">
                <a:solidFill>
                  <a:schemeClr val="bg1"/>
                </a:solidFill>
              </a:rPr>
              <a:t>Steve Clarke</a:t>
            </a:r>
          </a:p>
          <a:p>
            <a:pPr>
              <a:spcBef>
                <a:spcPts val="600"/>
              </a:spcBef>
            </a:pPr>
            <a:r>
              <a:rPr lang="en-US" sz="1600" dirty="0">
                <a:solidFill>
                  <a:schemeClr val="bg1"/>
                </a:solidFill>
              </a:rPr>
              <a:t>Managing Director</a:t>
            </a:r>
          </a:p>
          <a:p>
            <a:pPr>
              <a:spcBef>
                <a:spcPts val="600"/>
              </a:spcBef>
            </a:pPr>
            <a:r>
              <a:rPr lang="en-US" sz="1400" dirty="0">
                <a:solidFill>
                  <a:schemeClr val="bg1"/>
                </a:solidFill>
              </a:rPr>
              <a:t>Exempt Organization Tax Services</a:t>
            </a:r>
          </a:p>
          <a:p>
            <a:pPr>
              <a:spcBef>
                <a:spcPts val="600"/>
              </a:spcBef>
            </a:pPr>
            <a:r>
              <a:rPr lang="en-US" sz="1400" dirty="0">
                <a:solidFill>
                  <a:schemeClr val="bg1"/>
                </a:solidFill>
              </a:rPr>
              <a:t>Ernst &amp; Young LLP</a:t>
            </a:r>
          </a:p>
          <a:p>
            <a:pPr>
              <a:spcBef>
                <a:spcPts val="600"/>
              </a:spcBef>
            </a:pPr>
            <a:r>
              <a:rPr lang="en-US" sz="1400" dirty="0">
                <a:solidFill>
                  <a:schemeClr val="bg1"/>
                </a:solidFill>
              </a:rPr>
              <a:t>Washington, DC</a:t>
            </a:r>
          </a:p>
        </p:txBody>
      </p:sp>
      <p:sp>
        <p:nvSpPr>
          <p:cNvPr id="8" name="Isosceles Triangle 7">
            <a:extLst>
              <a:ext uri="{FF2B5EF4-FFF2-40B4-BE49-F238E27FC236}">
                <a16:creationId xmlns:a16="http://schemas.microsoft.com/office/drawing/2014/main" id="{429CA150-B23A-43F6-B69D-07652C8C58DF}"/>
              </a:ext>
            </a:extLst>
          </p:cNvPr>
          <p:cNvSpPr/>
          <p:nvPr/>
        </p:nvSpPr>
        <p:spPr>
          <a:xfrm rot="5400000">
            <a:off x="2530057" y="2197957"/>
            <a:ext cx="227254" cy="97954"/>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0" name="Rectangle 9">
            <a:extLst>
              <a:ext uri="{FF2B5EF4-FFF2-40B4-BE49-F238E27FC236}">
                <a16:creationId xmlns:a16="http://schemas.microsoft.com/office/drawing/2014/main" id="{27870ED1-5699-453A-BC6E-A462D12ED6ED}"/>
              </a:ext>
            </a:extLst>
          </p:cNvPr>
          <p:cNvSpPr/>
          <p:nvPr/>
        </p:nvSpPr>
        <p:spPr>
          <a:xfrm>
            <a:off x="6454922" y="1150593"/>
            <a:ext cx="1308100" cy="2192682"/>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FFE600"/>
              </a:solidFill>
            </a:endParaRPr>
          </a:p>
        </p:txBody>
      </p:sp>
      <p:sp>
        <p:nvSpPr>
          <p:cNvPr id="12" name="Rectangle 27" descr="© INSCALE GmbH, 26.05.2010&#10;http://www.presentationload.com/">
            <a:extLst>
              <a:ext uri="{FF2B5EF4-FFF2-40B4-BE49-F238E27FC236}">
                <a16:creationId xmlns:a16="http://schemas.microsoft.com/office/drawing/2014/main" id="{EE930758-C7F1-45A2-8D60-E568B4F28FF2}"/>
              </a:ext>
            </a:extLst>
          </p:cNvPr>
          <p:cNvSpPr>
            <a:spLocks noChangeArrowheads="1"/>
          </p:cNvSpPr>
          <p:nvPr/>
        </p:nvSpPr>
        <p:spPr bwMode="gray">
          <a:xfrm>
            <a:off x="8791794" y="1354406"/>
            <a:ext cx="2793781" cy="1785056"/>
          </a:xfrm>
          <a:prstGeom prst="rect">
            <a:avLst/>
          </a:prstGeom>
          <a:noFill/>
          <a:ln w="12700">
            <a:noFill/>
            <a:miter lim="800000"/>
            <a:headEnd/>
            <a:tailEnd/>
          </a:ln>
          <a:effectLst/>
        </p:spPr>
        <p:txBody>
          <a:bodyPr vert="horz" wrap="square" lIns="45696" tIns="45696" rIns="45696" bIns="45696" anchor="t" anchorCtr="0">
            <a:spAutoFit/>
          </a:bodyPr>
          <a:lstStyle/>
          <a:p>
            <a:pPr>
              <a:spcBef>
                <a:spcPts val="600"/>
              </a:spcBef>
            </a:pPr>
            <a:r>
              <a:rPr lang="en-US" sz="2000" b="1" dirty="0">
                <a:solidFill>
                  <a:schemeClr val="bg1"/>
                </a:solidFill>
              </a:rPr>
              <a:t>Lauren Bennett</a:t>
            </a:r>
          </a:p>
          <a:p>
            <a:pPr>
              <a:spcBef>
                <a:spcPts val="600"/>
              </a:spcBef>
            </a:pPr>
            <a:r>
              <a:rPr lang="en-IN" sz="1400" dirty="0">
                <a:solidFill>
                  <a:schemeClr val="bg1"/>
                </a:solidFill>
              </a:rPr>
              <a:t>Senior Manager</a:t>
            </a:r>
          </a:p>
          <a:p>
            <a:pPr>
              <a:spcBef>
                <a:spcPts val="600"/>
              </a:spcBef>
            </a:pPr>
            <a:r>
              <a:rPr lang="en-US" sz="1400" dirty="0">
                <a:solidFill>
                  <a:schemeClr val="bg1"/>
                </a:solidFill>
              </a:rPr>
              <a:t>Exempt Organization Tax Services</a:t>
            </a:r>
          </a:p>
          <a:p>
            <a:pPr>
              <a:spcBef>
                <a:spcPts val="600"/>
              </a:spcBef>
            </a:pPr>
            <a:r>
              <a:rPr lang="en-IN" sz="1400" dirty="0">
                <a:solidFill>
                  <a:schemeClr val="bg1"/>
                </a:solidFill>
              </a:rPr>
              <a:t>Ernst &amp; Young LLP</a:t>
            </a:r>
          </a:p>
          <a:p>
            <a:pPr>
              <a:spcBef>
                <a:spcPts val="600"/>
              </a:spcBef>
            </a:pPr>
            <a:r>
              <a:rPr lang="en-IN" sz="1400" dirty="0">
                <a:solidFill>
                  <a:schemeClr val="bg1"/>
                </a:solidFill>
              </a:rPr>
              <a:t>Philadelphia, PA</a:t>
            </a:r>
          </a:p>
        </p:txBody>
      </p:sp>
      <p:sp>
        <p:nvSpPr>
          <p:cNvPr id="13" name="Isosceles Triangle 12">
            <a:extLst>
              <a:ext uri="{FF2B5EF4-FFF2-40B4-BE49-F238E27FC236}">
                <a16:creationId xmlns:a16="http://schemas.microsoft.com/office/drawing/2014/main" id="{86350D3A-DC1D-4E30-B73B-25C79F077D90}"/>
              </a:ext>
            </a:extLst>
          </p:cNvPr>
          <p:cNvSpPr/>
          <p:nvPr/>
        </p:nvSpPr>
        <p:spPr>
          <a:xfrm rot="5400000">
            <a:off x="8407641" y="2197957"/>
            <a:ext cx="227254" cy="97954"/>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5" name="Rectangle 14">
            <a:extLst>
              <a:ext uri="{FF2B5EF4-FFF2-40B4-BE49-F238E27FC236}">
                <a16:creationId xmlns:a16="http://schemas.microsoft.com/office/drawing/2014/main" id="{75EDEA8E-7BFE-4145-BA1C-75E505348C60}"/>
              </a:ext>
            </a:extLst>
          </p:cNvPr>
          <p:cNvSpPr/>
          <p:nvPr/>
        </p:nvSpPr>
        <p:spPr>
          <a:xfrm>
            <a:off x="612775" y="3788759"/>
            <a:ext cx="1308100" cy="2192682"/>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FFE600"/>
              </a:solidFill>
            </a:endParaRPr>
          </a:p>
        </p:txBody>
      </p:sp>
      <p:sp>
        <p:nvSpPr>
          <p:cNvPr id="17" name="Rectangle 27" descr="© INSCALE GmbH, 26.05.2010&#10;http://www.presentationload.com/">
            <a:extLst>
              <a:ext uri="{FF2B5EF4-FFF2-40B4-BE49-F238E27FC236}">
                <a16:creationId xmlns:a16="http://schemas.microsoft.com/office/drawing/2014/main" id="{9834299D-584F-4C2F-92EA-79AF8AFE56AE}"/>
              </a:ext>
            </a:extLst>
          </p:cNvPr>
          <p:cNvSpPr>
            <a:spLocks noChangeArrowheads="1"/>
          </p:cNvSpPr>
          <p:nvPr/>
        </p:nvSpPr>
        <p:spPr bwMode="gray">
          <a:xfrm>
            <a:off x="2914209" y="4079274"/>
            <a:ext cx="2773157" cy="1717885"/>
          </a:xfrm>
          <a:prstGeom prst="rect">
            <a:avLst/>
          </a:prstGeom>
          <a:noFill/>
          <a:ln w="12700">
            <a:noFill/>
            <a:miter lim="800000"/>
            <a:headEnd/>
            <a:tailEnd/>
          </a:ln>
          <a:effectLst/>
        </p:spPr>
        <p:txBody>
          <a:bodyPr vert="horz" wrap="square" lIns="45696" tIns="45696" rIns="45696" bIns="45696" anchor="t" anchorCtr="0"/>
          <a:lstStyle/>
          <a:p>
            <a:pPr>
              <a:spcBef>
                <a:spcPts val="600"/>
              </a:spcBef>
            </a:pPr>
            <a:r>
              <a:rPr lang="en-US" sz="2000" b="1" dirty="0">
                <a:solidFill>
                  <a:schemeClr val="bg1"/>
                </a:solidFill>
              </a:rPr>
              <a:t>Austin Bailey</a:t>
            </a:r>
          </a:p>
          <a:p>
            <a:pPr>
              <a:spcBef>
                <a:spcPts val="600"/>
              </a:spcBef>
            </a:pPr>
            <a:r>
              <a:rPr lang="en-IN" sz="1400" dirty="0">
                <a:solidFill>
                  <a:schemeClr val="bg1"/>
                </a:solidFill>
              </a:rPr>
              <a:t>Manager</a:t>
            </a:r>
          </a:p>
          <a:p>
            <a:pPr>
              <a:spcBef>
                <a:spcPts val="600"/>
              </a:spcBef>
            </a:pPr>
            <a:r>
              <a:rPr lang="en-US" sz="1400" dirty="0">
                <a:solidFill>
                  <a:schemeClr val="bg1"/>
                </a:solidFill>
              </a:rPr>
              <a:t>Exempt Organization Tax Services</a:t>
            </a:r>
          </a:p>
          <a:p>
            <a:pPr>
              <a:spcBef>
                <a:spcPts val="600"/>
              </a:spcBef>
            </a:pPr>
            <a:r>
              <a:rPr lang="en-IN" sz="1400" dirty="0">
                <a:solidFill>
                  <a:schemeClr val="bg1"/>
                </a:solidFill>
              </a:rPr>
              <a:t>Ernst &amp; Young LLP</a:t>
            </a:r>
          </a:p>
          <a:p>
            <a:pPr>
              <a:spcBef>
                <a:spcPts val="600"/>
              </a:spcBef>
            </a:pPr>
            <a:r>
              <a:rPr lang="en-IN" sz="1400" dirty="0">
                <a:solidFill>
                  <a:schemeClr val="bg1"/>
                </a:solidFill>
              </a:rPr>
              <a:t>Pittsburgh, PA</a:t>
            </a:r>
          </a:p>
        </p:txBody>
      </p:sp>
      <p:sp>
        <p:nvSpPr>
          <p:cNvPr id="18" name="Isosceles Triangle 17">
            <a:extLst>
              <a:ext uri="{FF2B5EF4-FFF2-40B4-BE49-F238E27FC236}">
                <a16:creationId xmlns:a16="http://schemas.microsoft.com/office/drawing/2014/main" id="{A1B49172-203D-46B7-9A90-072CE2BE8239}"/>
              </a:ext>
            </a:extLst>
          </p:cNvPr>
          <p:cNvSpPr/>
          <p:nvPr/>
        </p:nvSpPr>
        <p:spPr>
          <a:xfrm rot="5400000">
            <a:off x="2530057" y="4836123"/>
            <a:ext cx="227254" cy="97954"/>
          </a:xfrm>
          <a:prstGeom prst="triangl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3" name="Isosceles Triangle 22">
            <a:extLst>
              <a:ext uri="{FF2B5EF4-FFF2-40B4-BE49-F238E27FC236}">
                <a16:creationId xmlns:a16="http://schemas.microsoft.com/office/drawing/2014/main" id="{391766A4-5BC7-4692-AE1D-24684C3FE948}"/>
              </a:ext>
            </a:extLst>
          </p:cNvPr>
          <p:cNvSpPr/>
          <p:nvPr/>
        </p:nvSpPr>
        <p:spPr>
          <a:xfrm rot="16368718" flipV="1">
            <a:off x="8406754" y="4852483"/>
            <a:ext cx="219613" cy="107369"/>
          </a:xfrm>
          <a:prstGeom prst="triangle">
            <a:avLst>
              <a:gd name="adj" fmla="val 54295"/>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5" name="TextBox 24">
            <a:extLst>
              <a:ext uri="{FF2B5EF4-FFF2-40B4-BE49-F238E27FC236}">
                <a16:creationId xmlns:a16="http://schemas.microsoft.com/office/drawing/2014/main" id="{EC84B152-6222-4036-91CA-9556EBB5817B}"/>
              </a:ext>
            </a:extLst>
          </p:cNvPr>
          <p:cNvSpPr txBox="1"/>
          <p:nvPr/>
        </p:nvSpPr>
        <p:spPr>
          <a:xfrm>
            <a:off x="8791794" y="4010760"/>
            <a:ext cx="3047697" cy="1846659"/>
          </a:xfrm>
          <a:prstGeom prst="rect">
            <a:avLst/>
          </a:prstGeom>
          <a:noFill/>
        </p:spPr>
        <p:txBody>
          <a:bodyPr wrap="square" lIns="45720" rIns="45720">
            <a:spAutoFit/>
          </a:bodyPr>
          <a:lstStyle/>
          <a:p>
            <a:pPr>
              <a:spcBef>
                <a:spcPts val="600"/>
              </a:spcBef>
            </a:pPr>
            <a:r>
              <a:rPr lang="en-US" sz="2000" b="1" dirty="0">
                <a:solidFill>
                  <a:schemeClr val="bg1"/>
                </a:solidFill>
              </a:rPr>
              <a:t>Cal Hoke</a:t>
            </a:r>
          </a:p>
          <a:p>
            <a:pPr>
              <a:spcBef>
                <a:spcPts val="600"/>
              </a:spcBef>
            </a:pPr>
            <a:r>
              <a:rPr lang="en-IN" sz="1400" dirty="0">
                <a:solidFill>
                  <a:schemeClr val="bg1"/>
                </a:solidFill>
              </a:rPr>
              <a:t>Senior</a:t>
            </a:r>
          </a:p>
          <a:p>
            <a:pPr>
              <a:spcBef>
                <a:spcPts val="600"/>
              </a:spcBef>
            </a:pPr>
            <a:r>
              <a:rPr lang="en-US" sz="1400" dirty="0">
                <a:solidFill>
                  <a:schemeClr val="bg1"/>
                </a:solidFill>
              </a:rPr>
              <a:t>Exempt Organization Tax </a:t>
            </a:r>
            <a:br>
              <a:rPr lang="en-US" sz="1400" dirty="0">
                <a:solidFill>
                  <a:schemeClr val="bg1"/>
                </a:solidFill>
              </a:rPr>
            </a:br>
            <a:r>
              <a:rPr lang="en-US" sz="1400" dirty="0">
                <a:solidFill>
                  <a:schemeClr val="bg1"/>
                </a:solidFill>
              </a:rPr>
              <a:t>Services</a:t>
            </a:r>
          </a:p>
          <a:p>
            <a:pPr>
              <a:spcBef>
                <a:spcPts val="600"/>
              </a:spcBef>
            </a:pPr>
            <a:r>
              <a:rPr lang="en-IN" sz="1400" dirty="0">
                <a:solidFill>
                  <a:schemeClr val="bg1"/>
                </a:solidFill>
              </a:rPr>
              <a:t>Ernst &amp; Young LLP</a:t>
            </a:r>
          </a:p>
          <a:p>
            <a:pPr>
              <a:spcBef>
                <a:spcPts val="600"/>
              </a:spcBef>
            </a:pPr>
            <a:r>
              <a:rPr lang="en-IN" sz="1400" dirty="0">
                <a:solidFill>
                  <a:schemeClr val="bg1"/>
                </a:solidFill>
              </a:rPr>
              <a:t>Raleigh, NC</a:t>
            </a:r>
          </a:p>
        </p:txBody>
      </p:sp>
      <p:sp>
        <p:nvSpPr>
          <p:cNvPr id="24" name="Rectangle 23">
            <a:extLst>
              <a:ext uri="{FF2B5EF4-FFF2-40B4-BE49-F238E27FC236}">
                <a16:creationId xmlns:a16="http://schemas.microsoft.com/office/drawing/2014/main" id="{0ABBD6A5-D0AB-451D-984E-62B0AE6E18F1}"/>
              </a:ext>
            </a:extLst>
          </p:cNvPr>
          <p:cNvSpPr/>
          <p:nvPr/>
        </p:nvSpPr>
        <p:spPr>
          <a:xfrm>
            <a:off x="6454922" y="3788759"/>
            <a:ext cx="1308100" cy="2192682"/>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rgbClr val="FFE600"/>
              </a:solidFill>
            </a:endParaRPr>
          </a:p>
        </p:txBody>
      </p:sp>
      <p:pic>
        <p:nvPicPr>
          <p:cNvPr id="21" name="Picture 20" descr="A person in a suit&#10;&#10;Description automatically generated with low confidence">
            <a:extLst>
              <a:ext uri="{FF2B5EF4-FFF2-40B4-BE49-F238E27FC236}">
                <a16:creationId xmlns:a16="http://schemas.microsoft.com/office/drawing/2014/main" id="{950B6787-2B9F-405C-81BE-4CA481270278}"/>
              </a:ext>
            </a:extLst>
          </p:cNvPr>
          <p:cNvPicPr>
            <a:picLocks noChangeAspect="1"/>
          </p:cNvPicPr>
          <p:nvPr/>
        </p:nvPicPr>
        <p:blipFill rotWithShape="1">
          <a:blip r:embed="rId6">
            <a:extLst>
              <a:ext uri="{28A0092B-C50C-407E-A947-70E740481C1C}">
                <a14:useLocalDpi xmlns:a14="http://schemas.microsoft.com/office/drawing/2010/main"/>
              </a:ext>
            </a:extLst>
          </a:blip>
          <a:srcRect l="11593" t="6458" r="5136"/>
          <a:stretch/>
        </p:blipFill>
        <p:spPr>
          <a:xfrm>
            <a:off x="779235" y="3903880"/>
            <a:ext cx="1746966" cy="1962440"/>
          </a:xfrm>
          <a:prstGeom prst="rect">
            <a:avLst/>
          </a:prstGeom>
        </p:spPr>
      </p:pic>
      <p:pic>
        <p:nvPicPr>
          <p:cNvPr id="26" name="Picture 25" descr="A person wearing glasses&#10;&#10;Description automatically generated with low confidence">
            <a:extLst>
              <a:ext uri="{FF2B5EF4-FFF2-40B4-BE49-F238E27FC236}">
                <a16:creationId xmlns:a16="http://schemas.microsoft.com/office/drawing/2014/main" id="{34C725FC-28CA-4870-B1F8-1E7736609479}"/>
              </a:ext>
            </a:extLst>
          </p:cNvPr>
          <p:cNvPicPr>
            <a:picLocks noChangeAspect="1"/>
          </p:cNvPicPr>
          <p:nvPr/>
        </p:nvPicPr>
        <p:blipFill rotWithShape="1">
          <a:blip r:embed="rId7">
            <a:extLst>
              <a:ext uri="{28A0092B-C50C-407E-A947-70E740481C1C}">
                <a14:useLocalDpi xmlns:a14="http://schemas.microsoft.com/office/drawing/2010/main"/>
              </a:ext>
            </a:extLst>
          </a:blip>
          <a:srcRect l="23799" t="8837" r="23799" b="32544"/>
          <a:stretch/>
        </p:blipFill>
        <p:spPr>
          <a:xfrm>
            <a:off x="6656819" y="3903880"/>
            <a:ext cx="1746966" cy="1954186"/>
          </a:xfrm>
          <a:prstGeom prst="rect">
            <a:avLst/>
          </a:prstGeom>
        </p:spPr>
      </p:pic>
      <p:pic>
        <p:nvPicPr>
          <p:cNvPr id="9" name="Picture 8" descr="A person smiling at the camera&#10;&#10;Description automatically generated">
            <a:extLst>
              <a:ext uri="{FF2B5EF4-FFF2-40B4-BE49-F238E27FC236}">
                <a16:creationId xmlns:a16="http://schemas.microsoft.com/office/drawing/2014/main" id="{67B341FC-C083-AD5B-064C-D6C49E0F2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71094" y="1265713"/>
            <a:ext cx="1846659" cy="1846659"/>
          </a:xfrm>
          <a:prstGeom prst="rect">
            <a:avLst/>
          </a:prstGeom>
        </p:spPr>
      </p:pic>
    </p:spTree>
    <p:extLst>
      <p:ext uri="{BB962C8B-B14F-4D97-AF65-F5344CB8AC3E}">
        <p14:creationId xmlns:p14="http://schemas.microsoft.com/office/powerpoint/2010/main" val="1929670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AF91-2C99-8958-BB19-E5F32A8C77F9}"/>
              </a:ext>
            </a:extLst>
          </p:cNvPr>
          <p:cNvSpPr>
            <a:spLocks noGrp="1"/>
          </p:cNvSpPr>
          <p:nvPr>
            <p:ph type="title"/>
          </p:nvPr>
        </p:nvSpPr>
        <p:spPr/>
        <p:txBody>
          <a:bodyPr/>
          <a:lstStyle/>
          <a:p>
            <a:r>
              <a:rPr lang="en-US" dirty="0"/>
              <a:t>Holding Nonprofit Hospitals Accountable Act</a:t>
            </a:r>
          </a:p>
        </p:txBody>
      </p:sp>
      <p:sp>
        <p:nvSpPr>
          <p:cNvPr id="5" name="Content Placeholder 4">
            <a:extLst>
              <a:ext uri="{FF2B5EF4-FFF2-40B4-BE49-F238E27FC236}">
                <a16:creationId xmlns:a16="http://schemas.microsoft.com/office/drawing/2014/main" id="{86D1EA9D-9282-8316-7B6A-E8B1C5031CCC}"/>
              </a:ext>
            </a:extLst>
          </p:cNvPr>
          <p:cNvSpPr>
            <a:spLocks noGrp="1"/>
          </p:cNvSpPr>
          <p:nvPr>
            <p:ph idx="1"/>
          </p:nvPr>
        </p:nvSpPr>
        <p:spPr>
          <a:xfrm>
            <a:off x="609917" y="1137920"/>
            <a:ext cx="10978515" cy="4947920"/>
          </a:xfrm>
        </p:spPr>
        <p:txBody>
          <a:bodyPr numCol="2" spcCol="365760"/>
          <a:lstStyle/>
          <a:p>
            <a:pPr>
              <a:buSzPct val="50000"/>
              <a:buFont typeface="System Font Regular"/>
              <a:buChar char="►"/>
            </a:pPr>
            <a:r>
              <a:rPr lang="en-US" dirty="0"/>
              <a:t>Introduced in Congress by Rep. Victoria Spartz, R-Ind., on April 25, 2023:</a:t>
            </a:r>
          </a:p>
          <a:p>
            <a:pPr lvl="1">
              <a:buSzPct val="50000"/>
              <a:buFont typeface="System Font Regular"/>
              <a:buChar char="►"/>
            </a:pPr>
            <a:r>
              <a:rPr lang="en-US" dirty="0"/>
              <a:t>Would establish new community benefit standard for tax-exempt hospitals to be enforced by IRS</a:t>
            </a:r>
          </a:p>
          <a:p>
            <a:pPr lvl="1">
              <a:buSzPct val="50000"/>
              <a:buFont typeface="System Font Regular"/>
              <a:buChar char="►"/>
            </a:pPr>
            <a:r>
              <a:rPr lang="en-US" dirty="0"/>
              <a:t>Essentially identical to legislation Rep. Spartz introduced in House of Representatives in 2021 and 2022</a:t>
            </a:r>
          </a:p>
          <a:p>
            <a:pPr lvl="1">
              <a:buSzPct val="50000"/>
              <a:buFont typeface="System Font Regular"/>
              <a:buChar char="►"/>
            </a:pPr>
            <a:endParaRPr lang="en-US" dirty="0"/>
          </a:p>
          <a:p>
            <a:pPr>
              <a:buSzPct val="50000"/>
              <a:buFont typeface="System Font Regular"/>
              <a:buChar char="►"/>
            </a:pPr>
            <a:r>
              <a:rPr lang="en-US" sz="1800" dirty="0"/>
              <a:t>Tax-exempt hospitals would have to:</a:t>
            </a:r>
          </a:p>
          <a:p>
            <a:pPr lvl="1">
              <a:buSzPct val="50000"/>
              <a:buFont typeface="System Font Regular"/>
              <a:buChar char="►"/>
            </a:pPr>
            <a:r>
              <a:rPr lang="en-US" dirty="0"/>
              <a:t>Establish and maintain board of directors drawn from community in which hospital is located</a:t>
            </a:r>
          </a:p>
          <a:p>
            <a:pPr lvl="1">
              <a:buSzPct val="50000"/>
              <a:buFont typeface="System Font Regular"/>
              <a:buChar char="►"/>
            </a:pPr>
            <a:r>
              <a:rPr lang="en-US" dirty="0"/>
              <a:t>Serve Medicare and Medicaid patients and not set limit on the number of Medicare and Medicaid patients it can serve</a:t>
            </a:r>
          </a:p>
          <a:p>
            <a:pPr lvl="1">
              <a:buSzPct val="50000"/>
              <a:buFont typeface="System Font Regular"/>
              <a:buChar char="►"/>
            </a:pPr>
            <a:r>
              <a:rPr lang="en-US" dirty="0"/>
              <a:t>Meet an “expenditure threshold” for expenses related to: </a:t>
            </a:r>
          </a:p>
          <a:p>
            <a:pPr lvl="2">
              <a:buSzPct val="50000"/>
              <a:buFont typeface="System Font Regular"/>
              <a:buChar char="►"/>
            </a:pPr>
            <a:r>
              <a:rPr lang="en-US" sz="1800" dirty="0"/>
              <a:t>Free or discounted care pursuant to a financial assistance policy</a:t>
            </a:r>
          </a:p>
          <a:p>
            <a:pPr lvl="2">
              <a:buSzPct val="50000"/>
              <a:buFont typeface="System Font Regular"/>
              <a:buChar char="►"/>
            </a:pPr>
            <a:r>
              <a:rPr lang="en-US" sz="1800" dirty="0"/>
              <a:t>Training, education or research designed to improve patient care</a:t>
            </a:r>
          </a:p>
          <a:p>
            <a:pPr lvl="2">
              <a:buSzPct val="50000"/>
              <a:buFont typeface="System Font Regular"/>
              <a:buChar char="►"/>
            </a:pPr>
            <a:r>
              <a:rPr lang="en-US" sz="1800" dirty="0"/>
              <a:t>Improvements to facilities and equipment up to 50% of threshold </a:t>
            </a:r>
          </a:p>
          <a:p>
            <a:pPr lvl="2">
              <a:buSzPct val="50000"/>
              <a:buFont typeface="System Font Regular"/>
              <a:buChar char="►"/>
            </a:pPr>
            <a:endParaRPr lang="en-US" sz="1800" dirty="0"/>
          </a:p>
          <a:p>
            <a:pPr>
              <a:buSzPct val="50000"/>
              <a:buFont typeface="System Font Regular"/>
              <a:buChar char="►"/>
            </a:pPr>
            <a:r>
              <a:rPr lang="en-US" sz="1800" dirty="0"/>
              <a:t>Expenditure threshold:</a:t>
            </a:r>
          </a:p>
          <a:p>
            <a:pPr lvl="1">
              <a:buSzPct val="50000"/>
              <a:buFont typeface="System Font Regular"/>
              <a:buChar char="►"/>
            </a:pPr>
            <a:r>
              <a:rPr lang="en-US" dirty="0"/>
              <a:t>100% of value of each hospital’s federal, state and local tax exemption</a:t>
            </a:r>
          </a:p>
          <a:p>
            <a:pPr lvl="1">
              <a:buSzPct val="50000"/>
              <a:buFont typeface="System Font Regular"/>
              <a:buChar char="►"/>
            </a:pPr>
            <a:r>
              <a:rPr lang="en-US" dirty="0"/>
              <a:t>How value would be determined not defined in the legislation</a:t>
            </a:r>
          </a:p>
          <a:p>
            <a:pPr>
              <a:buSzPct val="50000"/>
              <a:buFont typeface="System Font Regular"/>
              <a:buChar char="►"/>
            </a:pPr>
            <a:endParaRPr lang="en-US" dirty="0"/>
          </a:p>
        </p:txBody>
      </p:sp>
    </p:spTree>
    <p:extLst>
      <p:ext uri="{BB962C8B-B14F-4D97-AF65-F5344CB8AC3E}">
        <p14:creationId xmlns:p14="http://schemas.microsoft.com/office/powerpoint/2010/main" val="2398268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6D907BC-2BFF-47CF-9C53-94119A4136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B6D907BC-2BFF-47CF-9C53-94119A4136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BACB32D-60C8-4C2C-81A5-9BD71130C992}"/>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a:xfrm>
            <a:off x="609917" y="294200"/>
            <a:ext cx="10978515" cy="590400"/>
          </a:xfrm>
        </p:spPr>
        <p:txBody>
          <a:bodyPr/>
          <a:lstStyle/>
          <a:p>
            <a:r>
              <a:rPr lang="en-US" dirty="0"/>
              <a:t>Polling question 3</a:t>
            </a:r>
          </a:p>
        </p:txBody>
      </p:sp>
      <p:sp>
        <p:nvSpPr>
          <p:cNvPr id="3" name="Content Placeholder 2"/>
          <p:cNvSpPr>
            <a:spLocks noGrp="1"/>
          </p:cNvSpPr>
          <p:nvPr>
            <p:ph idx="4294967295"/>
          </p:nvPr>
        </p:nvSpPr>
        <p:spPr>
          <a:xfrm>
            <a:off x="609918" y="1133475"/>
            <a:ext cx="5139372" cy="4948237"/>
          </a:xfrm>
        </p:spPr>
        <p:txBody>
          <a:bodyPr/>
          <a:lstStyle/>
          <a:p>
            <a:pPr marL="0" indent="0">
              <a:lnSpc>
                <a:spcPct val="100000"/>
              </a:lnSpc>
              <a:buNone/>
              <a:defRPr/>
            </a:pPr>
            <a:r>
              <a:rPr lang="en-US" dirty="0"/>
              <a:t>Should Congress specify in the Internal Revenue Code which services and activities constitute a community benefit or establish a minimum level of community benefit that tax-exempt hospitals must provide each year?</a:t>
            </a:r>
            <a:endParaRPr lang="en-IN"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a:p>
            <a:endParaRPr lang="en-US" sz="1200" i="1" dirty="0"/>
          </a:p>
          <a:p>
            <a:endParaRPr lang="en-US" sz="1200" i="1" dirty="0"/>
          </a:p>
        </p:txBody>
      </p:sp>
      <p:pic>
        <p:nvPicPr>
          <p:cNvPr id="19" name="Picture 18">
            <a:extLst>
              <a:ext uri="{FF2B5EF4-FFF2-40B4-BE49-F238E27FC236}">
                <a16:creationId xmlns:a16="http://schemas.microsoft.com/office/drawing/2014/main" id="{6955D883-E143-4339-AFCF-870E27259E15}"/>
              </a:ext>
            </a:extLst>
          </p:cNvPr>
          <p:cNvPicPr>
            <a:picLocks/>
          </p:cNvPicPr>
          <p:nvPr>
            <p:custDataLst>
              <p:tags r:id="rId3"/>
            </p:custDataLst>
          </p:nvPr>
        </p:nvPicPr>
        <p:blipFill rotWithShape="1">
          <a:blip r:embed="rId7" cstate="screen">
            <a:extLst>
              <a:ext uri="{28A0092B-C50C-407E-A947-70E740481C1C}">
                <a14:useLocalDpi xmlns:a14="http://schemas.microsoft.com/office/drawing/2010/main"/>
              </a:ext>
            </a:extLst>
          </a:blip>
          <a:srcRect l="37751" b="15958"/>
          <a:stretch/>
        </p:blipFill>
        <p:spPr>
          <a:xfrm>
            <a:off x="6102351" y="1133475"/>
            <a:ext cx="5514974" cy="4967288"/>
          </a:xfrm>
          <a:prstGeom prst="rect">
            <a:avLst/>
          </a:prstGeom>
        </p:spPr>
      </p:pic>
      <p:grpSp>
        <p:nvGrpSpPr>
          <p:cNvPr id="36" name="Group 35">
            <a:extLst>
              <a:ext uri="{FF2B5EF4-FFF2-40B4-BE49-F238E27FC236}">
                <a16:creationId xmlns:a16="http://schemas.microsoft.com/office/drawing/2014/main" id="{FE62C910-BFFD-520C-0F0F-A142F6F25228}"/>
              </a:ext>
            </a:extLst>
          </p:cNvPr>
          <p:cNvGrpSpPr/>
          <p:nvPr/>
        </p:nvGrpSpPr>
        <p:grpSpPr>
          <a:xfrm>
            <a:off x="781050" y="3617119"/>
            <a:ext cx="1540107" cy="1717762"/>
            <a:chOff x="781050" y="3115418"/>
            <a:chExt cx="1540107" cy="1717762"/>
          </a:xfrm>
        </p:grpSpPr>
        <p:grpSp>
          <p:nvGrpSpPr>
            <p:cNvPr id="35" name="Group 34">
              <a:extLst>
                <a:ext uri="{FF2B5EF4-FFF2-40B4-BE49-F238E27FC236}">
                  <a16:creationId xmlns:a16="http://schemas.microsoft.com/office/drawing/2014/main" id="{4683C136-668F-60E9-8417-0730A2E1B8AD}"/>
                </a:ext>
              </a:extLst>
            </p:cNvPr>
            <p:cNvGrpSpPr/>
            <p:nvPr/>
          </p:nvGrpSpPr>
          <p:grpSpPr>
            <a:xfrm>
              <a:off x="781050" y="4388680"/>
              <a:ext cx="1540107" cy="444500"/>
              <a:chOff x="781050" y="4415987"/>
              <a:chExt cx="1540107" cy="444500"/>
            </a:xfrm>
          </p:grpSpPr>
          <p:grpSp>
            <p:nvGrpSpPr>
              <p:cNvPr id="34" name="Group 33">
                <a:extLst>
                  <a:ext uri="{FF2B5EF4-FFF2-40B4-BE49-F238E27FC236}">
                    <a16:creationId xmlns:a16="http://schemas.microsoft.com/office/drawing/2014/main" id="{1739ED9D-C930-1546-3326-D7B9A7E6EA21}"/>
                  </a:ext>
                </a:extLst>
              </p:cNvPr>
              <p:cNvGrpSpPr/>
              <p:nvPr/>
            </p:nvGrpSpPr>
            <p:grpSpPr>
              <a:xfrm>
                <a:off x="781050" y="4415987"/>
                <a:ext cx="444500" cy="444500"/>
                <a:chOff x="781050" y="4390825"/>
                <a:chExt cx="444500" cy="444500"/>
              </a:xfrm>
            </p:grpSpPr>
            <p:sp>
              <p:nvSpPr>
                <p:cNvPr id="22" name="Oval 21">
                  <a:extLst>
                    <a:ext uri="{FF2B5EF4-FFF2-40B4-BE49-F238E27FC236}">
                      <a16:creationId xmlns:a16="http://schemas.microsoft.com/office/drawing/2014/main" id="{39B37570-ABEF-4D04-9C86-1AE79AA42BC2}"/>
                    </a:ext>
                  </a:extLst>
                </p:cNvPr>
                <p:cNvSpPr/>
                <p:nvPr/>
              </p:nvSpPr>
              <p:spPr>
                <a:xfrm>
                  <a:off x="840015" y="4449791"/>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C</a:t>
                  </a:r>
                </a:p>
              </p:txBody>
            </p:sp>
            <p:sp>
              <p:nvSpPr>
                <p:cNvPr id="23" name="Oval 22">
                  <a:extLst>
                    <a:ext uri="{FF2B5EF4-FFF2-40B4-BE49-F238E27FC236}">
                      <a16:creationId xmlns:a16="http://schemas.microsoft.com/office/drawing/2014/main" id="{44D1FA0F-643A-4413-8D2F-28CA161BF58C}"/>
                    </a:ext>
                  </a:extLst>
                </p:cNvPr>
                <p:cNvSpPr/>
                <p:nvPr/>
              </p:nvSpPr>
              <p:spPr>
                <a:xfrm>
                  <a:off x="781050" y="4390825"/>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21" name="Rectangle 20">
                <a:extLst>
                  <a:ext uri="{FF2B5EF4-FFF2-40B4-BE49-F238E27FC236}">
                    <a16:creationId xmlns:a16="http://schemas.microsoft.com/office/drawing/2014/main" id="{C7531E6D-E3F0-45E0-B4B1-83034401CB63}"/>
                  </a:ext>
                </a:extLst>
              </p:cNvPr>
              <p:cNvSpPr/>
              <p:nvPr/>
            </p:nvSpPr>
            <p:spPr>
              <a:xfrm>
                <a:off x="1326974" y="4415987"/>
                <a:ext cx="994183" cy="369332"/>
              </a:xfrm>
              <a:prstGeom prst="rect">
                <a:avLst/>
              </a:prstGeom>
            </p:spPr>
            <p:txBody>
              <a:bodyPr wrap="square">
                <a:spAutoFit/>
              </a:bodyPr>
              <a:lstStyle/>
              <a:p>
                <a:pPr>
                  <a:buClr>
                    <a:schemeClr val="bg1"/>
                  </a:buClr>
                </a:pPr>
                <a:r>
                  <a:rPr lang="en-US" dirty="0">
                    <a:solidFill>
                      <a:schemeClr val="bg1"/>
                    </a:solidFill>
                  </a:rPr>
                  <a:t>Unsure</a:t>
                </a:r>
                <a:endParaRPr lang="en-IN" dirty="0">
                  <a:solidFill>
                    <a:schemeClr val="bg1"/>
                  </a:solidFill>
                </a:endParaRPr>
              </a:p>
            </p:txBody>
          </p:sp>
        </p:grpSp>
        <p:grpSp>
          <p:nvGrpSpPr>
            <p:cNvPr id="5" name="Group 4">
              <a:extLst>
                <a:ext uri="{FF2B5EF4-FFF2-40B4-BE49-F238E27FC236}">
                  <a16:creationId xmlns:a16="http://schemas.microsoft.com/office/drawing/2014/main" id="{6CF7A6CB-192E-48AE-A210-1392F5CD7DB0}"/>
                </a:ext>
              </a:extLst>
            </p:cNvPr>
            <p:cNvGrpSpPr/>
            <p:nvPr/>
          </p:nvGrpSpPr>
          <p:grpSpPr>
            <a:xfrm>
              <a:off x="781050" y="3115418"/>
              <a:ext cx="1269131" cy="1083353"/>
              <a:chOff x="781050" y="3115418"/>
              <a:chExt cx="1269131" cy="1083353"/>
            </a:xfrm>
          </p:grpSpPr>
          <p:grpSp>
            <p:nvGrpSpPr>
              <p:cNvPr id="24" name="Group 23">
                <a:extLst>
                  <a:ext uri="{FF2B5EF4-FFF2-40B4-BE49-F238E27FC236}">
                    <a16:creationId xmlns:a16="http://schemas.microsoft.com/office/drawing/2014/main" id="{9D16E5F6-2774-FA52-3EF0-AA7771243491}"/>
                  </a:ext>
                </a:extLst>
              </p:cNvPr>
              <p:cNvGrpSpPr/>
              <p:nvPr/>
            </p:nvGrpSpPr>
            <p:grpSpPr>
              <a:xfrm>
                <a:off x="781050" y="3754271"/>
                <a:ext cx="1269131" cy="444500"/>
                <a:chOff x="781050" y="3754271"/>
                <a:chExt cx="1269131" cy="444500"/>
              </a:xfrm>
            </p:grpSpPr>
            <p:grpSp>
              <p:nvGrpSpPr>
                <p:cNvPr id="30" name="Group 29">
                  <a:extLst>
                    <a:ext uri="{FF2B5EF4-FFF2-40B4-BE49-F238E27FC236}">
                      <a16:creationId xmlns:a16="http://schemas.microsoft.com/office/drawing/2014/main" id="{9A100655-D35F-5942-A9B7-F31933BC4C04}"/>
                    </a:ext>
                  </a:extLst>
                </p:cNvPr>
                <p:cNvGrpSpPr/>
                <p:nvPr/>
              </p:nvGrpSpPr>
              <p:grpSpPr>
                <a:xfrm>
                  <a:off x="781050" y="3754271"/>
                  <a:ext cx="444500" cy="444500"/>
                  <a:chOff x="781050" y="3754271"/>
                  <a:chExt cx="444500" cy="444500"/>
                </a:xfrm>
              </p:grpSpPr>
              <p:sp>
                <p:nvSpPr>
                  <p:cNvPr id="32" name="Oval 31">
                    <a:extLst>
                      <a:ext uri="{FF2B5EF4-FFF2-40B4-BE49-F238E27FC236}">
                        <a16:creationId xmlns:a16="http://schemas.microsoft.com/office/drawing/2014/main" id="{DC93CD23-9CDA-146D-4DC7-C155C1330670}"/>
                      </a:ext>
                    </a:extLst>
                  </p:cNvPr>
                  <p:cNvSpPr/>
                  <p:nvPr/>
                </p:nvSpPr>
                <p:spPr>
                  <a:xfrm>
                    <a:off x="781050" y="3754271"/>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33" name="Oval 32">
                    <a:extLst>
                      <a:ext uri="{FF2B5EF4-FFF2-40B4-BE49-F238E27FC236}">
                        <a16:creationId xmlns:a16="http://schemas.microsoft.com/office/drawing/2014/main" id="{C7F8FF11-C70A-9B0C-FD81-4307821F0361}"/>
                      </a:ext>
                    </a:extLst>
                  </p:cNvPr>
                  <p:cNvSpPr/>
                  <p:nvPr/>
                </p:nvSpPr>
                <p:spPr>
                  <a:xfrm>
                    <a:off x="840015" y="3813237"/>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B</a:t>
                    </a:r>
                  </a:p>
                </p:txBody>
              </p:sp>
            </p:grpSp>
            <p:sp>
              <p:nvSpPr>
                <p:cNvPr id="31" name="Rectangle 30">
                  <a:extLst>
                    <a:ext uri="{FF2B5EF4-FFF2-40B4-BE49-F238E27FC236}">
                      <a16:creationId xmlns:a16="http://schemas.microsoft.com/office/drawing/2014/main" id="{CBDB3F59-45E1-136B-FDB5-6416B77F45B6}"/>
                    </a:ext>
                  </a:extLst>
                </p:cNvPr>
                <p:cNvSpPr/>
                <p:nvPr/>
              </p:nvSpPr>
              <p:spPr>
                <a:xfrm>
                  <a:off x="1326974" y="3791855"/>
                  <a:ext cx="723207" cy="369332"/>
                </a:xfrm>
                <a:prstGeom prst="rect">
                  <a:avLst/>
                </a:prstGeom>
              </p:spPr>
              <p:txBody>
                <a:bodyPr wrap="square">
                  <a:spAutoFit/>
                </a:bodyPr>
                <a:lstStyle/>
                <a:p>
                  <a:pPr>
                    <a:buClr>
                      <a:schemeClr val="bg1"/>
                    </a:buClr>
                  </a:pPr>
                  <a:r>
                    <a:rPr lang="en-IN" dirty="0">
                      <a:solidFill>
                        <a:schemeClr val="bg1"/>
                      </a:solidFill>
                    </a:rPr>
                    <a:t>No</a:t>
                  </a:r>
                </a:p>
              </p:txBody>
            </p:sp>
          </p:grpSp>
          <p:grpSp>
            <p:nvGrpSpPr>
              <p:cNvPr id="25" name="Group 24">
                <a:extLst>
                  <a:ext uri="{FF2B5EF4-FFF2-40B4-BE49-F238E27FC236}">
                    <a16:creationId xmlns:a16="http://schemas.microsoft.com/office/drawing/2014/main" id="{B569A7CE-068E-7E03-9BBE-B6DBE2717311}"/>
                  </a:ext>
                </a:extLst>
              </p:cNvPr>
              <p:cNvGrpSpPr/>
              <p:nvPr/>
            </p:nvGrpSpPr>
            <p:grpSpPr>
              <a:xfrm>
                <a:off x="781050" y="3115418"/>
                <a:ext cx="1113708" cy="444500"/>
                <a:chOff x="781050" y="3115418"/>
                <a:chExt cx="1113708" cy="444500"/>
              </a:xfrm>
            </p:grpSpPr>
            <p:sp>
              <p:nvSpPr>
                <p:cNvPr id="26" name="Rectangle 25">
                  <a:extLst>
                    <a:ext uri="{FF2B5EF4-FFF2-40B4-BE49-F238E27FC236}">
                      <a16:creationId xmlns:a16="http://schemas.microsoft.com/office/drawing/2014/main" id="{F66E908D-AA38-360E-9A01-589933B4FC48}"/>
                    </a:ext>
                  </a:extLst>
                </p:cNvPr>
                <p:cNvSpPr/>
                <p:nvPr/>
              </p:nvSpPr>
              <p:spPr>
                <a:xfrm>
                  <a:off x="1326974" y="3153002"/>
                  <a:ext cx="567784" cy="369332"/>
                </a:xfrm>
                <a:prstGeom prst="rect">
                  <a:avLst/>
                </a:prstGeom>
              </p:spPr>
              <p:txBody>
                <a:bodyPr wrap="none">
                  <a:spAutoFit/>
                </a:bodyPr>
                <a:lstStyle/>
                <a:p>
                  <a:pPr>
                    <a:buClr>
                      <a:schemeClr val="bg1"/>
                    </a:buClr>
                  </a:pPr>
                  <a:r>
                    <a:rPr lang="en-US" dirty="0">
                      <a:solidFill>
                        <a:schemeClr val="bg1"/>
                      </a:solidFill>
                    </a:rPr>
                    <a:t>Yes</a:t>
                  </a:r>
                </a:p>
              </p:txBody>
            </p:sp>
            <p:grpSp>
              <p:nvGrpSpPr>
                <p:cNvPr id="27" name="Group 26">
                  <a:extLst>
                    <a:ext uri="{FF2B5EF4-FFF2-40B4-BE49-F238E27FC236}">
                      <a16:creationId xmlns:a16="http://schemas.microsoft.com/office/drawing/2014/main" id="{62199345-EF41-EA80-0CFC-537FCD1112DF}"/>
                    </a:ext>
                  </a:extLst>
                </p:cNvPr>
                <p:cNvGrpSpPr/>
                <p:nvPr/>
              </p:nvGrpSpPr>
              <p:grpSpPr>
                <a:xfrm>
                  <a:off x="781050" y="3115418"/>
                  <a:ext cx="444500" cy="444500"/>
                  <a:chOff x="781050" y="3115418"/>
                  <a:chExt cx="444500" cy="444500"/>
                </a:xfrm>
              </p:grpSpPr>
              <p:sp>
                <p:nvSpPr>
                  <p:cNvPr id="28" name="Oval 27">
                    <a:extLst>
                      <a:ext uri="{FF2B5EF4-FFF2-40B4-BE49-F238E27FC236}">
                        <a16:creationId xmlns:a16="http://schemas.microsoft.com/office/drawing/2014/main" id="{46112C1A-4841-612C-3208-34EEF06B1B23}"/>
                      </a:ext>
                    </a:extLst>
                  </p:cNvPr>
                  <p:cNvSpPr/>
                  <p:nvPr/>
                </p:nvSpPr>
                <p:spPr>
                  <a:xfrm>
                    <a:off x="781050" y="3115418"/>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29" name="Oval 28">
                    <a:extLst>
                      <a:ext uri="{FF2B5EF4-FFF2-40B4-BE49-F238E27FC236}">
                        <a16:creationId xmlns:a16="http://schemas.microsoft.com/office/drawing/2014/main" id="{DC70657E-00EA-A6BD-17E8-8D95B5E25200}"/>
                      </a:ext>
                    </a:extLst>
                  </p:cNvPr>
                  <p:cNvSpPr/>
                  <p:nvPr/>
                </p:nvSpPr>
                <p:spPr>
                  <a:xfrm>
                    <a:off x="840015" y="3174384"/>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A</a:t>
                    </a:r>
                  </a:p>
                </p:txBody>
              </p:sp>
            </p:grpSp>
          </p:grpSp>
        </p:grpSp>
      </p:grpSp>
    </p:spTree>
    <p:extLst>
      <p:ext uri="{BB962C8B-B14F-4D97-AF65-F5344CB8AC3E}">
        <p14:creationId xmlns:p14="http://schemas.microsoft.com/office/powerpoint/2010/main" val="4269344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2C48FD7-42C9-4707-9BBF-4F1F019DBA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§divider over two lines or three lines</a:t>
            </a:r>
            <a:endParaRPr lang="en-GB" dirty="0">
              <a:solidFill>
                <a:schemeClr val="tx1"/>
              </a:solidFill>
            </a:endParaRPr>
          </a:p>
        </p:txBody>
      </p:sp>
      <p:sp>
        <p:nvSpPr>
          <p:cNvPr id="2" name="Freeform 6">
            <a:extLst>
              <a:ext uri="{FF2B5EF4-FFF2-40B4-BE49-F238E27FC236}">
                <a16:creationId xmlns:a16="http://schemas.microsoft.com/office/drawing/2014/main" id="{250BEB30-7F6F-2FE7-0805-2D44EA37AAE5}"/>
              </a:ext>
            </a:extLst>
          </p:cNvPr>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803275" y="1427554"/>
            <a:ext cx="4987925" cy="1118255"/>
          </a:xfrm>
          <a:prstGeom prst="rect">
            <a:avLst/>
          </a:prstGeom>
        </p:spPr>
        <p:txBody>
          <a:bodyPr>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spc="-50" dirty="0"/>
              <a:t>Judicial and regulatory </a:t>
            </a:r>
            <a:r>
              <a:rPr lang="en-US" dirty="0"/>
              <a:t>developments</a:t>
            </a:r>
            <a:endParaRPr lang="en-GB" dirty="0"/>
          </a:p>
        </p:txBody>
      </p:sp>
      <p:grpSp>
        <p:nvGrpSpPr>
          <p:cNvPr id="11" name="Group 4">
            <a:extLst>
              <a:ext uri="{FF2B5EF4-FFF2-40B4-BE49-F238E27FC236}">
                <a16:creationId xmlns:a16="http://schemas.microsoft.com/office/drawing/2014/main" id="{C3CFD4EB-DF31-4B87-9B78-2F30998C2F75}"/>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B9AAC6E6-5EF7-463F-B6D3-6E08D7F43CD5}"/>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DA0B208A-13B1-457B-B219-0219C192E52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E6F67D63-07B9-4276-87EA-1C6389AFEDEB}"/>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83FE1D06-5B74-41D5-A094-0D1CE5DE7725}"/>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31</a:t>
            </a:fld>
            <a:endParaRPr dirty="0"/>
          </a:p>
        </p:txBody>
      </p:sp>
      <p:sp>
        <p:nvSpPr>
          <p:cNvPr id="16" name="Rectangle 15">
            <a:extLst>
              <a:ext uri="{FF2B5EF4-FFF2-40B4-BE49-F238E27FC236}">
                <a16:creationId xmlns:a16="http://schemas.microsoft.com/office/drawing/2014/main" id="{FDCB0052-5FA4-40E9-910B-8D9498306829}"/>
              </a:ext>
            </a:extLst>
          </p:cNvPr>
          <p:cNvSpPr/>
          <p:nvPr/>
        </p:nvSpPr>
        <p:spPr>
          <a:xfrm>
            <a:off x="4480462" y="6536050"/>
            <a:ext cx="3237425" cy="123111"/>
          </a:xfrm>
          <a:prstGeom prst="rect">
            <a:avLst/>
          </a:prstGeom>
        </p:spPr>
        <p:txBody>
          <a:bodyPr wrap="none" tIns="0" rIns="0" bIns="0">
            <a:spAutoFit/>
          </a:bodyPr>
          <a:lstStyle/>
          <a:p>
            <a:pPr algn="ctr"/>
            <a:r>
              <a:rPr lang="en-IN" sz="800" dirty="0">
                <a:solidFill>
                  <a:schemeClr val="bg1"/>
                </a:solidFill>
              </a:rPr>
              <a:t>Future Tax Leaders Program: EY Exempt Organization Tax Services</a:t>
            </a:r>
            <a:endParaRPr lang="en-US" sz="800" dirty="0">
              <a:solidFill>
                <a:schemeClr val="bg1"/>
              </a:solidFill>
            </a:endParaRPr>
          </a:p>
        </p:txBody>
      </p:sp>
    </p:spTree>
    <p:extLst>
      <p:ext uri="{BB962C8B-B14F-4D97-AF65-F5344CB8AC3E}">
        <p14:creationId xmlns:p14="http://schemas.microsoft.com/office/powerpoint/2010/main" val="401554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C07AE3-730A-CBA5-B62D-B046EB80C8DF}"/>
              </a:ext>
            </a:extLst>
          </p:cNvPr>
          <p:cNvSpPr>
            <a:spLocks noGrp="1"/>
          </p:cNvSpPr>
          <p:nvPr>
            <p:ph type="title"/>
          </p:nvPr>
        </p:nvSpPr>
        <p:spPr>
          <a:xfrm>
            <a:off x="609918" y="294200"/>
            <a:ext cx="10978515" cy="590400"/>
          </a:xfrm>
        </p:spPr>
        <p:txBody>
          <a:bodyPr/>
          <a:lstStyle/>
          <a:p>
            <a:r>
              <a:rPr lang="en-US" dirty="0"/>
              <a:t>Recent judicial developments involving IRS TE/GE</a:t>
            </a:r>
          </a:p>
        </p:txBody>
      </p:sp>
      <p:sp>
        <p:nvSpPr>
          <p:cNvPr id="5" name="Content Placeholder 4">
            <a:extLst>
              <a:ext uri="{FF2B5EF4-FFF2-40B4-BE49-F238E27FC236}">
                <a16:creationId xmlns:a16="http://schemas.microsoft.com/office/drawing/2014/main" id="{A0BDE217-FE85-57C8-2385-2D556331E835}"/>
              </a:ext>
            </a:extLst>
          </p:cNvPr>
          <p:cNvSpPr>
            <a:spLocks noGrp="1"/>
          </p:cNvSpPr>
          <p:nvPr>
            <p:ph idx="1"/>
          </p:nvPr>
        </p:nvSpPr>
        <p:spPr>
          <a:xfrm>
            <a:off x="609918" y="1137920"/>
            <a:ext cx="10978515" cy="4947920"/>
          </a:xfrm>
        </p:spPr>
        <p:txBody>
          <a:bodyPr/>
          <a:lstStyle/>
          <a:p>
            <a:pPr>
              <a:spcBef>
                <a:spcPts val="300"/>
              </a:spcBef>
              <a:buSzPct val="50000"/>
              <a:buFont typeface="System Font Regular"/>
              <a:buChar char="►"/>
            </a:pPr>
            <a:r>
              <a:rPr lang="en-US" b="1" i="1" dirty="0">
                <a:effectLst/>
                <a:latin typeface="+mn-lt"/>
                <a:ea typeface="Calibri" panose="020F0502020204030204" pitchFamily="34" charset="0"/>
              </a:rPr>
              <a:t>Memorial Hermann Accountable Care Org. v. Commissioner</a:t>
            </a:r>
            <a:r>
              <a:rPr lang="en-US" b="1" dirty="0">
                <a:effectLst/>
                <a:latin typeface="+mn-lt"/>
                <a:ea typeface="Calibri" panose="020F0502020204030204" pitchFamily="34" charset="0"/>
              </a:rPr>
              <a:t> (T.C. Memo. 2023-62)</a:t>
            </a:r>
          </a:p>
          <a:p>
            <a:pPr lvl="1">
              <a:spcBef>
                <a:spcPts val="300"/>
              </a:spcBef>
              <a:buSzPct val="50000"/>
              <a:buFont typeface="System Font Regular"/>
              <a:buChar char="►"/>
            </a:pPr>
            <a:r>
              <a:rPr lang="en-US" dirty="0">
                <a:effectLst/>
                <a:latin typeface="+mn-lt"/>
                <a:ea typeface="Calibri" panose="020F0502020204030204" pitchFamily="34" charset="0"/>
              </a:rPr>
              <a:t>On May 22, 2023, the Tax Court ruled that an accountable care organization (ACO) does not qualify as tax exempt under Section 501(c)(4) because only one of the shared savings programs that it participates in primarily benefits the public.</a:t>
            </a:r>
          </a:p>
          <a:p>
            <a:pPr lvl="2">
              <a:spcBef>
                <a:spcPts val="300"/>
              </a:spcBef>
              <a:buSzPct val="50000"/>
              <a:buFont typeface="System Font Regular"/>
              <a:buChar char="►"/>
            </a:pPr>
            <a:r>
              <a:rPr lang="en-US" dirty="0">
                <a:latin typeface="+mn-lt"/>
                <a:ea typeface="Calibri" panose="020F0502020204030204" pitchFamily="34" charset="0"/>
              </a:rPr>
              <a:t>On August 24, 2023, the Tax Court denied Memorial Hermann’s motions for reconsideration.</a:t>
            </a:r>
            <a:endParaRPr lang="en-US" dirty="0">
              <a:effectLst/>
              <a:latin typeface="+mn-lt"/>
              <a:ea typeface="Calibri" panose="020F0502020204030204" pitchFamily="34" charset="0"/>
            </a:endParaRPr>
          </a:p>
          <a:p>
            <a:pPr lvl="1">
              <a:spcBef>
                <a:spcPts val="300"/>
              </a:spcBef>
              <a:buSzPct val="50000"/>
              <a:buFont typeface="System Font Regular"/>
              <a:buChar char="►"/>
            </a:pPr>
            <a:endParaRPr lang="en-US" dirty="0">
              <a:effectLst/>
              <a:latin typeface="+mn-lt"/>
              <a:ea typeface="Calibri" panose="020F0502020204030204" pitchFamily="34" charset="0"/>
            </a:endParaRPr>
          </a:p>
          <a:p>
            <a:pPr>
              <a:spcBef>
                <a:spcPts val="300"/>
              </a:spcBef>
              <a:buSzPct val="50000"/>
              <a:buFont typeface="System Font Regular"/>
              <a:buChar char="►"/>
            </a:pPr>
            <a:r>
              <a:rPr lang="en-US" b="1" i="1" dirty="0">
                <a:latin typeface="+mn-lt"/>
              </a:rPr>
              <a:t>Mayo Clinic v. United States </a:t>
            </a:r>
            <a:r>
              <a:rPr lang="en-US" b="1" i="0" dirty="0">
                <a:effectLst/>
                <a:latin typeface="+mn-lt"/>
              </a:rPr>
              <a:t>(2022 BL 419596 (D. Minnesota November 22, 2022))</a:t>
            </a:r>
            <a:endParaRPr lang="en-US" b="1" i="1" dirty="0">
              <a:latin typeface="+mn-lt"/>
            </a:endParaRPr>
          </a:p>
          <a:p>
            <a:pPr lvl="1">
              <a:spcBef>
                <a:spcPts val="300"/>
              </a:spcBef>
              <a:buSzPct val="50000"/>
              <a:buFont typeface="System Font Regular"/>
              <a:buChar char="►"/>
            </a:pPr>
            <a:r>
              <a:rPr lang="en-US" b="0" dirty="0">
                <a:effectLst/>
                <a:latin typeface="+mn-lt"/>
              </a:rPr>
              <a:t>The U.S. District Court (MN) held that Mayo Clinic is a qualified educational organization, pursuant to IRC Section 170(b)(1)(A)(ii), and therefore qualifies for an unrelated business income tax (UBIT) exception under IRC Section 514(c)(9) for income from certain debt-financed real property.</a:t>
            </a:r>
          </a:p>
          <a:p>
            <a:pPr lvl="1">
              <a:spcBef>
                <a:spcPts val="300"/>
              </a:spcBef>
              <a:buSzPct val="50000"/>
              <a:buFont typeface="System Font Regular"/>
              <a:buChar char="►"/>
            </a:pPr>
            <a:r>
              <a:rPr lang="en-US" b="0" dirty="0">
                <a:effectLst/>
                <a:latin typeface="+mn-lt"/>
              </a:rPr>
              <a:t>The </a:t>
            </a:r>
            <a:r>
              <a:rPr lang="en-US" dirty="0">
                <a:latin typeface="+mn-lt"/>
              </a:rPr>
              <a:t>District </a:t>
            </a:r>
            <a:r>
              <a:rPr lang="en-US" b="0" dirty="0">
                <a:effectLst/>
                <a:latin typeface="+mn-lt"/>
              </a:rPr>
              <a:t>Court determined Mayo Clinic’s primary purpose (defined as a “substantial</a:t>
            </a:r>
            <a:r>
              <a:rPr lang="en-US" dirty="0">
                <a:latin typeface="+mn-lt"/>
              </a:rPr>
              <a:t>”</a:t>
            </a:r>
            <a:r>
              <a:rPr lang="en-US" b="0" dirty="0">
                <a:effectLst/>
                <a:latin typeface="+mn-lt"/>
              </a:rPr>
              <a:t> purpose) is educational, and that its patient care services and research activities serve this educational purpose.</a:t>
            </a:r>
          </a:p>
          <a:p>
            <a:pPr lvl="1">
              <a:spcBef>
                <a:spcPts val="300"/>
              </a:spcBef>
              <a:buSzPct val="50000"/>
              <a:buFont typeface="System Font Regular"/>
              <a:buChar char="►"/>
            </a:pPr>
            <a:r>
              <a:rPr lang="en-US" b="0" dirty="0">
                <a:effectLst/>
                <a:latin typeface="+mn-lt"/>
              </a:rPr>
              <a:t>The US has appealed the ruling to the 8th Circuit.</a:t>
            </a:r>
          </a:p>
          <a:p>
            <a:pPr lvl="1">
              <a:spcBef>
                <a:spcPts val="300"/>
              </a:spcBef>
              <a:buSzPct val="50000"/>
              <a:buFont typeface="System Font Regular"/>
              <a:buChar char="►"/>
            </a:pPr>
            <a:r>
              <a:rPr lang="en-US" dirty="0">
                <a:latin typeface="+mn-lt"/>
              </a:rPr>
              <a:t>IRS action on the decision (IRB 2021-47) – The IRS refused to acquiesce in the 8th Circuit Mayo Clinic ruling’s partial invalidation of the “educational organization” definition in Treas. Reg.</a:t>
            </a:r>
            <a:r>
              <a:rPr lang="en-US" dirty="0">
                <a:effectLst/>
                <a:latin typeface="+mn-lt"/>
                <a:ea typeface="Times New Roman" panose="02020603050405020304" pitchFamily="18" charset="0"/>
                <a:cs typeface="Times New Roman" panose="02020603050405020304" pitchFamily="18" charset="0"/>
              </a:rPr>
              <a:t> 1.170A-9(c)(1).</a:t>
            </a:r>
            <a:endParaRPr lang="en-US" dirty="0"/>
          </a:p>
          <a:p>
            <a:pPr>
              <a:buSzPct val="50000"/>
              <a:buFont typeface="System Font Regular"/>
              <a:buChar char="►"/>
            </a:pPr>
            <a:endParaRPr lang="en-US" dirty="0"/>
          </a:p>
          <a:p>
            <a:pPr lvl="1">
              <a:buSzPct val="50000"/>
              <a:buFont typeface="System Font Regular"/>
              <a:buChar char="►"/>
            </a:pPr>
            <a:endParaRPr lang="en-US" dirty="0"/>
          </a:p>
          <a:p>
            <a:pPr lvl="1">
              <a:buSzPct val="50000"/>
              <a:buFont typeface="System Font Regular"/>
              <a:buChar char="►"/>
            </a:pPr>
            <a:endParaRPr lang="en-US" dirty="0"/>
          </a:p>
          <a:p>
            <a:pPr>
              <a:buSzPct val="50000"/>
              <a:buFont typeface="System Font Regular"/>
              <a:buChar char="►"/>
            </a:pPr>
            <a:endParaRPr lang="en-US" dirty="0"/>
          </a:p>
        </p:txBody>
      </p:sp>
    </p:spTree>
    <p:extLst>
      <p:ext uri="{BB962C8B-B14F-4D97-AF65-F5344CB8AC3E}">
        <p14:creationId xmlns:p14="http://schemas.microsoft.com/office/powerpoint/2010/main" val="697113784"/>
      </p:ext>
    </p:extLst>
  </p:cSld>
  <p:clrMapOvr>
    <a:masterClrMapping/>
  </p:clrMapOvr>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C07AE3-730A-CBA5-B62D-B046EB80C8DF}"/>
              </a:ext>
            </a:extLst>
          </p:cNvPr>
          <p:cNvSpPr>
            <a:spLocks noGrp="1"/>
          </p:cNvSpPr>
          <p:nvPr>
            <p:ph type="title"/>
          </p:nvPr>
        </p:nvSpPr>
        <p:spPr>
          <a:xfrm>
            <a:off x="609918" y="294200"/>
            <a:ext cx="10978515" cy="590400"/>
          </a:xfrm>
        </p:spPr>
        <p:txBody>
          <a:bodyPr/>
          <a:lstStyle/>
          <a:p>
            <a:r>
              <a:rPr lang="en-US" dirty="0"/>
              <a:t>Recent EY EO Tax Alerts on Regulatory Developments </a:t>
            </a:r>
          </a:p>
        </p:txBody>
      </p:sp>
      <p:sp>
        <p:nvSpPr>
          <p:cNvPr id="5" name="Content Placeholder 4">
            <a:extLst>
              <a:ext uri="{FF2B5EF4-FFF2-40B4-BE49-F238E27FC236}">
                <a16:creationId xmlns:a16="http://schemas.microsoft.com/office/drawing/2014/main" id="{A0BDE217-FE85-57C8-2385-2D556331E835}"/>
              </a:ext>
            </a:extLst>
          </p:cNvPr>
          <p:cNvSpPr>
            <a:spLocks noGrp="1"/>
          </p:cNvSpPr>
          <p:nvPr>
            <p:ph idx="1"/>
          </p:nvPr>
        </p:nvSpPr>
        <p:spPr>
          <a:xfrm>
            <a:off x="609918" y="1137920"/>
            <a:ext cx="10978515" cy="4947920"/>
          </a:xfrm>
        </p:spPr>
        <p:txBody>
          <a:bodyPr numCol="2" spcCol="365760"/>
          <a:lstStyle/>
          <a:p>
            <a:pPr>
              <a:spcBef>
                <a:spcPts val="300"/>
              </a:spcBef>
              <a:buSzPct val="50000"/>
              <a:buFont typeface="System Font Regular"/>
              <a:buChar char="►"/>
            </a:pPr>
            <a:r>
              <a:rPr lang="en-US" dirty="0">
                <a:latin typeface="+mn-lt"/>
              </a:rPr>
              <a:t>IRS rules p</a:t>
            </a:r>
            <a:r>
              <a:rPr lang="en-US" b="0" dirty="0">
                <a:effectLst/>
                <a:latin typeface="+mn-lt"/>
              </a:rPr>
              <a:t>rivate foundation’s expenses </a:t>
            </a:r>
            <a:r>
              <a:rPr lang="en-US" dirty="0">
                <a:latin typeface="+mn-lt"/>
              </a:rPr>
              <a:t>for</a:t>
            </a:r>
            <a:r>
              <a:rPr lang="en-US" b="0" dirty="0">
                <a:effectLst/>
                <a:latin typeface="+mn-lt"/>
              </a:rPr>
              <a:t> acquiring artwork to loan to tax-exempt organizations are qualifying distributions, and artwork’s value may be excluded from distributable amount calculation</a:t>
            </a:r>
            <a:br>
              <a:rPr lang="en-US" b="0" dirty="0">
                <a:effectLst/>
                <a:latin typeface="+mn-lt"/>
              </a:rPr>
            </a:br>
            <a:r>
              <a:rPr lang="en-US" b="0" dirty="0">
                <a:solidFill>
                  <a:srgbClr val="FFE600"/>
                </a:solidFill>
                <a:effectLst/>
                <a:latin typeface="+mn-lt"/>
              </a:rPr>
              <a:t>(</a:t>
            </a:r>
            <a:r>
              <a:rPr lang="en-US" u="sng" dirty="0">
                <a:solidFill>
                  <a:srgbClr val="FFE600"/>
                </a:solidFill>
                <a:latin typeface="+mn-lt"/>
              </a:rPr>
              <a:t>a</a:t>
            </a:r>
            <a:r>
              <a:rPr lang="en-US" b="0" dirty="0">
                <a:solidFill>
                  <a:srgbClr val="FFE600"/>
                </a:solidFill>
                <a:effectLst/>
                <a:latin typeface="+mn-lt"/>
                <a:hlinkClick r:id="rId3">
                  <a:extLst>
                    <a:ext uri="{A12FA001-AC4F-418D-AE19-62706E023703}">
                      <ahyp:hlinkClr xmlns:ahyp="http://schemas.microsoft.com/office/drawing/2018/hyperlinkcolor" val="tx"/>
                    </a:ext>
                  </a:extLst>
                </a:hlinkClick>
              </a:rPr>
              <a:t>vailable here</a:t>
            </a:r>
            <a:r>
              <a:rPr lang="en-US" b="0" dirty="0">
                <a:solidFill>
                  <a:srgbClr val="FFE600"/>
                </a:solidFill>
                <a:effectLst/>
                <a:latin typeface="+mn-lt"/>
              </a:rPr>
              <a:t>)</a:t>
            </a:r>
          </a:p>
          <a:p>
            <a:pPr>
              <a:spcBef>
                <a:spcPts val="300"/>
              </a:spcBef>
              <a:buSzPct val="50000"/>
              <a:buFont typeface="System Font Regular"/>
              <a:buChar char="►"/>
            </a:pPr>
            <a:endParaRPr lang="en-US" b="0" dirty="0">
              <a:effectLst/>
              <a:latin typeface="+mn-lt"/>
            </a:endParaRPr>
          </a:p>
          <a:p>
            <a:pPr>
              <a:spcBef>
                <a:spcPts val="300"/>
              </a:spcBef>
              <a:buSzPct val="50000"/>
              <a:buFont typeface="System Font Regular"/>
              <a:buChar char="►"/>
            </a:pPr>
            <a:r>
              <a:rPr lang="en-US" dirty="0">
                <a:latin typeface="+mn-lt"/>
              </a:rPr>
              <a:t>Revenue Procedure 2024-5 breaks new ground by allowing IRC Section 501(c)(3) public charities to request reclassification under a different IRC Section 501(c) paragraph </a:t>
            </a:r>
            <a:r>
              <a:rPr lang="en-US" dirty="0">
                <a:solidFill>
                  <a:srgbClr val="FFE600"/>
                </a:solidFill>
                <a:latin typeface="+mn-lt"/>
              </a:rPr>
              <a:t>(</a:t>
            </a:r>
            <a:r>
              <a:rPr lang="en-US" u="sng" dirty="0">
                <a:solidFill>
                  <a:srgbClr val="FFE600"/>
                </a:solidFill>
                <a:latin typeface="+mn-lt"/>
              </a:rPr>
              <a:t>a</a:t>
            </a:r>
            <a:r>
              <a:rPr lang="en-US" dirty="0">
                <a:solidFill>
                  <a:srgbClr val="FFE600"/>
                </a:solidFill>
                <a:latin typeface="+mn-lt"/>
                <a:hlinkClick r:id="rId4">
                  <a:extLst>
                    <a:ext uri="{A12FA001-AC4F-418D-AE19-62706E023703}">
                      <ahyp:hlinkClr xmlns:ahyp="http://schemas.microsoft.com/office/drawing/2018/hyperlinkcolor" val="tx"/>
                    </a:ext>
                  </a:extLst>
                </a:hlinkClick>
              </a:rPr>
              <a:t>vailable here</a:t>
            </a:r>
            <a:r>
              <a:rPr lang="en-US" dirty="0">
                <a:solidFill>
                  <a:srgbClr val="FFE600"/>
                </a:solidFill>
                <a:latin typeface="+mn-lt"/>
              </a:rPr>
              <a:t>)</a:t>
            </a:r>
          </a:p>
          <a:p>
            <a:pPr>
              <a:spcBef>
                <a:spcPts val="300"/>
              </a:spcBef>
              <a:buSzPct val="50000"/>
              <a:buFont typeface="System Font Regular"/>
              <a:buChar char="►"/>
            </a:pPr>
            <a:endParaRPr lang="en-US" dirty="0">
              <a:latin typeface="+mn-lt"/>
            </a:endParaRPr>
          </a:p>
          <a:p>
            <a:pPr>
              <a:spcBef>
                <a:spcPts val="300"/>
              </a:spcBef>
              <a:buSzPct val="50000"/>
              <a:buFont typeface="System Font Regular"/>
              <a:buChar char="►"/>
            </a:pPr>
            <a:endParaRPr lang="en-US" dirty="0">
              <a:latin typeface="+mn-lt"/>
            </a:endParaRPr>
          </a:p>
          <a:p>
            <a:pPr>
              <a:spcBef>
                <a:spcPts val="300"/>
              </a:spcBef>
              <a:buSzPct val="50000"/>
              <a:buFont typeface="System Font Regular"/>
              <a:buChar char="►"/>
            </a:pPr>
            <a:endParaRPr lang="en-US" dirty="0">
              <a:latin typeface="+mn-lt"/>
            </a:endParaRPr>
          </a:p>
          <a:p>
            <a:pPr>
              <a:spcBef>
                <a:spcPts val="300"/>
              </a:spcBef>
              <a:buSzPct val="50000"/>
              <a:buFont typeface="System Font Regular"/>
              <a:buChar char="►"/>
            </a:pPr>
            <a:endParaRPr lang="en-US" dirty="0">
              <a:latin typeface="+mn-lt"/>
            </a:endParaRPr>
          </a:p>
          <a:p>
            <a:pPr>
              <a:spcBef>
                <a:spcPts val="300"/>
              </a:spcBef>
              <a:buSzPct val="50000"/>
              <a:buFont typeface="System Font Regular"/>
              <a:buChar char="►"/>
            </a:pPr>
            <a:r>
              <a:rPr lang="en-US" b="0" dirty="0">
                <a:effectLst/>
                <a:latin typeface="+mn-lt"/>
              </a:rPr>
              <a:t>IRS releases guidance on non-exempt activities and excess benefit transactions </a:t>
            </a:r>
            <a:r>
              <a:rPr lang="en-US" b="0" dirty="0">
                <a:solidFill>
                  <a:srgbClr val="FFE600"/>
                </a:solidFill>
                <a:effectLst/>
                <a:latin typeface="+mn-lt"/>
              </a:rPr>
              <a:t>(</a:t>
            </a:r>
            <a:r>
              <a:rPr lang="en-US" u="sng" dirty="0">
                <a:solidFill>
                  <a:srgbClr val="FFE600"/>
                </a:solidFill>
                <a:latin typeface="+mn-lt"/>
              </a:rPr>
              <a:t>a</a:t>
            </a:r>
            <a:r>
              <a:rPr lang="en-US" b="0" dirty="0">
                <a:solidFill>
                  <a:srgbClr val="FFE600"/>
                </a:solidFill>
                <a:effectLst/>
                <a:latin typeface="+mn-lt"/>
                <a:hlinkClick r:id="rId5">
                  <a:extLst>
                    <a:ext uri="{A12FA001-AC4F-418D-AE19-62706E023703}">
                      <ahyp:hlinkClr xmlns:ahyp="http://schemas.microsoft.com/office/drawing/2018/hyperlinkcolor" val="tx"/>
                    </a:ext>
                  </a:extLst>
                </a:hlinkClick>
              </a:rPr>
              <a:t>vailable here</a:t>
            </a:r>
            <a:r>
              <a:rPr lang="en-US" b="0" dirty="0">
                <a:solidFill>
                  <a:srgbClr val="FFE600"/>
                </a:solidFill>
                <a:effectLst/>
                <a:latin typeface="+mn-lt"/>
              </a:rPr>
              <a:t>)</a:t>
            </a:r>
          </a:p>
          <a:p>
            <a:pPr>
              <a:spcBef>
                <a:spcPts val="300"/>
              </a:spcBef>
              <a:buSzPct val="50000"/>
              <a:buFont typeface="System Font Regular"/>
              <a:buChar char="►"/>
            </a:pPr>
            <a:endParaRPr lang="en-US" b="0" dirty="0">
              <a:solidFill>
                <a:srgbClr val="FFE600"/>
              </a:solidFill>
              <a:effectLst/>
              <a:latin typeface="+mn-lt"/>
            </a:endParaRPr>
          </a:p>
          <a:p>
            <a:pPr>
              <a:spcBef>
                <a:spcPts val="300"/>
              </a:spcBef>
              <a:buSzPct val="50000"/>
              <a:buFont typeface="System Font Regular"/>
              <a:buChar char="►"/>
            </a:pPr>
            <a:r>
              <a:rPr lang="en-US" dirty="0">
                <a:latin typeface="+mn-lt"/>
              </a:rPr>
              <a:t>IRS determines (in a private letter ruling) that health care sharing organization is not tax exempt </a:t>
            </a:r>
            <a:r>
              <a:rPr lang="en-US" dirty="0">
                <a:solidFill>
                  <a:srgbClr val="FFE600"/>
                </a:solidFill>
                <a:latin typeface="+mn-lt"/>
              </a:rPr>
              <a:t>(</a:t>
            </a:r>
            <a:r>
              <a:rPr lang="en-US" u="sng" dirty="0">
                <a:solidFill>
                  <a:srgbClr val="FFE600"/>
                </a:solidFill>
                <a:latin typeface="+mn-lt"/>
              </a:rPr>
              <a:t>a</a:t>
            </a:r>
            <a:r>
              <a:rPr lang="en-US" dirty="0">
                <a:solidFill>
                  <a:srgbClr val="FFE600"/>
                </a:solidFill>
                <a:latin typeface="+mn-lt"/>
                <a:hlinkClick r:id="rId6">
                  <a:extLst>
                    <a:ext uri="{A12FA001-AC4F-418D-AE19-62706E023703}">
                      <ahyp:hlinkClr xmlns:ahyp="http://schemas.microsoft.com/office/drawing/2018/hyperlinkcolor" val="tx"/>
                    </a:ext>
                  </a:extLst>
                </a:hlinkClick>
              </a:rPr>
              <a:t>vailable </a:t>
            </a:r>
            <a:r>
              <a:rPr lang="en-US" u="sng" dirty="0">
                <a:solidFill>
                  <a:srgbClr val="FFE600"/>
                </a:solidFill>
                <a:latin typeface="+mn-lt"/>
              </a:rPr>
              <a:t>h</a:t>
            </a:r>
            <a:r>
              <a:rPr lang="en-US" dirty="0">
                <a:solidFill>
                  <a:srgbClr val="FFE600"/>
                </a:solidFill>
                <a:latin typeface="+mn-lt"/>
                <a:hlinkClick r:id="rId6">
                  <a:extLst>
                    <a:ext uri="{A12FA001-AC4F-418D-AE19-62706E023703}">
                      <ahyp:hlinkClr xmlns:ahyp="http://schemas.microsoft.com/office/drawing/2018/hyperlinkcolor" val="tx"/>
                    </a:ext>
                  </a:extLst>
                </a:hlinkClick>
              </a:rPr>
              <a:t>ere</a:t>
            </a:r>
            <a:r>
              <a:rPr lang="en-US" dirty="0">
                <a:solidFill>
                  <a:srgbClr val="FFE600"/>
                </a:solidFill>
                <a:latin typeface="+mn-lt"/>
              </a:rPr>
              <a:t>)</a:t>
            </a:r>
          </a:p>
          <a:p>
            <a:pPr>
              <a:spcBef>
                <a:spcPts val="300"/>
              </a:spcBef>
              <a:buSzPct val="50000"/>
              <a:buFont typeface="System Font Regular"/>
              <a:buChar char="►"/>
            </a:pPr>
            <a:endParaRPr lang="en-US" b="0" dirty="0">
              <a:effectLst/>
              <a:latin typeface="+mn-lt"/>
            </a:endParaRPr>
          </a:p>
          <a:p>
            <a:pPr>
              <a:spcBef>
                <a:spcPts val="300"/>
              </a:spcBef>
              <a:buSzPct val="50000"/>
              <a:buFont typeface="System Font Regular"/>
              <a:buChar char="►"/>
            </a:pPr>
            <a:r>
              <a:rPr lang="en-US" b="0" dirty="0">
                <a:effectLst/>
                <a:latin typeface="+mn-lt"/>
              </a:rPr>
              <a:t>IRS </a:t>
            </a:r>
            <a:r>
              <a:rPr lang="en-US" dirty="0">
                <a:latin typeface="+mn-lt"/>
              </a:rPr>
              <a:t>generic legal advice memorandum (</a:t>
            </a:r>
            <a:r>
              <a:rPr lang="en-US" b="0" dirty="0">
                <a:effectLst/>
                <a:latin typeface="+mn-lt"/>
              </a:rPr>
              <a:t>GLAM) asserts </a:t>
            </a:r>
            <a:r>
              <a:rPr lang="en-US" dirty="0">
                <a:latin typeface="+mn-lt"/>
              </a:rPr>
              <a:t>that many nonprofit organizations that develop name, image and likeness (NIL) collectives for student-athletes are not tax exempt </a:t>
            </a:r>
            <a:r>
              <a:rPr lang="en-US" dirty="0">
                <a:solidFill>
                  <a:srgbClr val="FFE600"/>
                </a:solidFill>
                <a:latin typeface="+mn-lt"/>
              </a:rPr>
              <a:t>(</a:t>
            </a:r>
            <a:r>
              <a:rPr lang="en-US" u="sng" dirty="0">
                <a:solidFill>
                  <a:srgbClr val="FFE600"/>
                </a:solidFill>
                <a:latin typeface="+mn-lt"/>
              </a:rPr>
              <a:t>a</a:t>
            </a:r>
            <a:r>
              <a:rPr lang="en-US" dirty="0">
                <a:solidFill>
                  <a:srgbClr val="FFE600"/>
                </a:solidFill>
                <a:latin typeface="+mn-lt"/>
                <a:hlinkClick r:id="rId7">
                  <a:extLst>
                    <a:ext uri="{A12FA001-AC4F-418D-AE19-62706E023703}">
                      <ahyp:hlinkClr xmlns:ahyp="http://schemas.microsoft.com/office/drawing/2018/hyperlinkcolor" val="tx"/>
                    </a:ext>
                  </a:extLst>
                </a:hlinkClick>
              </a:rPr>
              <a:t>vailable here</a:t>
            </a:r>
            <a:r>
              <a:rPr lang="en-US" dirty="0">
                <a:solidFill>
                  <a:srgbClr val="FFE600"/>
                </a:solidFill>
                <a:latin typeface="+mn-lt"/>
              </a:rPr>
              <a:t>)</a:t>
            </a:r>
            <a:endParaRPr lang="en-US" dirty="0">
              <a:solidFill>
                <a:srgbClr val="FFE600"/>
              </a:solidFill>
            </a:endParaRPr>
          </a:p>
          <a:p>
            <a:pPr lvl="1">
              <a:buSzPct val="50000"/>
              <a:buFont typeface="System Font Regular"/>
              <a:buChar char="►"/>
            </a:pPr>
            <a:endParaRPr lang="en-US" dirty="0"/>
          </a:p>
          <a:p>
            <a:pPr lvl="1">
              <a:buSzPct val="50000"/>
              <a:buFont typeface="System Font Regular"/>
              <a:buChar char="►"/>
            </a:pPr>
            <a:endParaRPr lang="en-US" dirty="0"/>
          </a:p>
          <a:p>
            <a:pPr>
              <a:buSzPct val="50000"/>
              <a:buFont typeface="System Font Regular"/>
              <a:buChar char="►"/>
            </a:pPr>
            <a:endParaRPr lang="en-US" dirty="0"/>
          </a:p>
        </p:txBody>
      </p:sp>
    </p:spTree>
    <p:extLst>
      <p:ext uri="{BB962C8B-B14F-4D97-AF65-F5344CB8AC3E}">
        <p14:creationId xmlns:p14="http://schemas.microsoft.com/office/powerpoint/2010/main" val="2581180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8084B-699C-4714-8A51-EC570ABF3A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§divider over two lines or three lines</a:t>
            </a:r>
            <a:endParaRPr lang="en-GB" dirty="0">
              <a:solidFill>
                <a:schemeClr val="tx1"/>
              </a:solidFill>
            </a:endParaRPr>
          </a:p>
        </p:txBody>
      </p:sp>
      <p:sp>
        <p:nvSpPr>
          <p:cNvPr id="6" name="Freeform 6"/>
          <p:cNvSpPr>
            <a:spLocks/>
          </p:cNvSpPr>
          <p:nvPr/>
        </p:nvSpPr>
        <p:spPr bwMode="gray">
          <a:xfrm>
            <a:off x="3176"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765175" y="1427554"/>
            <a:ext cx="5156200" cy="1118255"/>
          </a:xfrm>
          <a:prstGeom prst="rect">
            <a:avLst/>
          </a:prstGeom>
        </p:spPr>
        <p:txBody>
          <a:bodyPr wrap="square">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Final regulations:</a:t>
            </a:r>
          </a:p>
          <a:p>
            <a:r>
              <a:rPr lang="en-US" spc="-80" dirty="0"/>
              <a:t>supporting</a:t>
            </a:r>
            <a:r>
              <a:rPr lang="en-US" spc="-70" dirty="0"/>
              <a:t> organizations</a:t>
            </a:r>
          </a:p>
        </p:txBody>
      </p:sp>
      <p:sp>
        <p:nvSpPr>
          <p:cNvPr id="15" name="Slide Number Placeholder 4">
            <a:extLst>
              <a:ext uri="{FF2B5EF4-FFF2-40B4-BE49-F238E27FC236}">
                <a16:creationId xmlns:a16="http://schemas.microsoft.com/office/drawing/2014/main" id="{85B76847-B255-4176-96A9-E0AEB38D5EA0}"/>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34</a:t>
            </a:fld>
            <a:endParaRPr dirty="0"/>
          </a:p>
        </p:txBody>
      </p:sp>
      <p:sp>
        <p:nvSpPr>
          <p:cNvPr id="16" name="Rectangle 15">
            <a:extLst>
              <a:ext uri="{FF2B5EF4-FFF2-40B4-BE49-F238E27FC236}">
                <a16:creationId xmlns:a16="http://schemas.microsoft.com/office/drawing/2014/main" id="{F6C549F2-AFE8-42B3-8815-A67DE2DF97A8}"/>
              </a:ext>
            </a:extLst>
          </p:cNvPr>
          <p:cNvSpPr/>
          <p:nvPr/>
        </p:nvSpPr>
        <p:spPr>
          <a:xfrm>
            <a:off x="4448403" y="6536050"/>
            <a:ext cx="3301545" cy="123111"/>
          </a:xfrm>
          <a:prstGeom prst="rect">
            <a:avLst/>
          </a:prstGeom>
        </p:spPr>
        <p:txBody>
          <a:bodyPr wrap="none" tIns="0" rIns="0" bIns="0">
            <a:spAutoFit/>
          </a:bodyPr>
          <a:lstStyle/>
          <a:p>
            <a:pPr algn="ctr"/>
            <a:r>
              <a:rPr lang="en-IN" sz="800" dirty="0">
                <a:solidFill>
                  <a:schemeClr val="bg1"/>
                </a:solidFill>
              </a:rPr>
              <a:t>Future Tax Leaders Program: EY Exempt Organization Tax Services</a:t>
            </a:r>
            <a:endParaRPr lang="en-US" sz="800" dirty="0">
              <a:solidFill>
                <a:schemeClr val="bg1"/>
              </a:solidFill>
            </a:endParaRPr>
          </a:p>
        </p:txBody>
      </p:sp>
      <p:grpSp>
        <p:nvGrpSpPr>
          <p:cNvPr id="17" name="Group 4">
            <a:extLst>
              <a:ext uri="{FF2B5EF4-FFF2-40B4-BE49-F238E27FC236}">
                <a16:creationId xmlns:a16="http://schemas.microsoft.com/office/drawing/2014/main" id="{283934E6-68BC-4BE8-8822-D9D96B7A0CF4}"/>
              </a:ext>
            </a:extLst>
          </p:cNvPr>
          <p:cNvGrpSpPr>
            <a:grpSpLocks noChangeAspect="1"/>
          </p:cNvGrpSpPr>
          <p:nvPr/>
        </p:nvGrpSpPr>
        <p:grpSpPr bwMode="auto">
          <a:xfrm>
            <a:off x="11287125" y="6356350"/>
            <a:ext cx="303213" cy="311150"/>
            <a:chOff x="7110" y="4004"/>
            <a:chExt cx="191" cy="196"/>
          </a:xfrm>
        </p:grpSpPr>
        <p:sp>
          <p:nvSpPr>
            <p:cNvPr id="18" name="Freeform 5">
              <a:extLst>
                <a:ext uri="{FF2B5EF4-FFF2-40B4-BE49-F238E27FC236}">
                  <a16:creationId xmlns:a16="http://schemas.microsoft.com/office/drawing/2014/main" id="{22E2F639-7B7C-4954-9D1B-3F9438AA82EB}"/>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 name="Freeform 6">
              <a:extLst>
                <a:ext uri="{FF2B5EF4-FFF2-40B4-BE49-F238E27FC236}">
                  <a16:creationId xmlns:a16="http://schemas.microsoft.com/office/drawing/2014/main" id="{AAA31D64-519F-4D34-8967-4E0195116ADF}"/>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0" name="Freeform 7">
              <a:extLst>
                <a:ext uri="{FF2B5EF4-FFF2-40B4-BE49-F238E27FC236}">
                  <a16:creationId xmlns:a16="http://schemas.microsoft.com/office/drawing/2014/main" id="{0964764C-36D3-4CCE-BE0C-3B5019BBBAEA}"/>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4016273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5C07AE3-730A-CBA5-B62D-B046EB80C8DF}"/>
              </a:ext>
            </a:extLst>
          </p:cNvPr>
          <p:cNvSpPr>
            <a:spLocks noGrp="1"/>
          </p:cNvSpPr>
          <p:nvPr>
            <p:ph type="title"/>
          </p:nvPr>
        </p:nvSpPr>
        <p:spPr>
          <a:xfrm>
            <a:off x="609918" y="294200"/>
            <a:ext cx="10978515" cy="590400"/>
          </a:xfrm>
        </p:spPr>
        <p:txBody>
          <a:bodyPr/>
          <a:lstStyle/>
          <a:p>
            <a:r>
              <a:rPr lang="en-US" dirty="0"/>
              <a:t>Supporting organization final regulations</a:t>
            </a:r>
          </a:p>
        </p:txBody>
      </p:sp>
      <p:sp>
        <p:nvSpPr>
          <p:cNvPr id="5" name="Content Placeholder 4">
            <a:extLst>
              <a:ext uri="{FF2B5EF4-FFF2-40B4-BE49-F238E27FC236}">
                <a16:creationId xmlns:a16="http://schemas.microsoft.com/office/drawing/2014/main" id="{A0BDE217-FE85-57C8-2385-2D556331E835}"/>
              </a:ext>
            </a:extLst>
          </p:cNvPr>
          <p:cNvSpPr>
            <a:spLocks noGrp="1"/>
          </p:cNvSpPr>
          <p:nvPr>
            <p:ph idx="1"/>
          </p:nvPr>
        </p:nvSpPr>
        <p:spPr>
          <a:xfrm>
            <a:off x="609917" y="1137920"/>
            <a:ext cx="10978515" cy="4947920"/>
          </a:xfrm>
        </p:spPr>
        <p:txBody>
          <a:bodyPr numCol="2" spcCol="365760"/>
          <a:lstStyle/>
          <a:p>
            <a:pPr>
              <a:buSzPct val="50000"/>
              <a:buFont typeface="System Font Regular"/>
              <a:buChar char="►"/>
            </a:pPr>
            <a:r>
              <a:rPr lang="en-US" dirty="0"/>
              <a:t>The Treasury Department and IRS have released final regulations (TD 9981) on gifts or contributions to Type I and Type III supporting organizations from donors that control their supported organizations.</a:t>
            </a:r>
          </a:p>
          <a:p>
            <a:pPr>
              <a:buSzPct val="50000"/>
              <a:buFont typeface="System Font Regular"/>
              <a:buChar char="►"/>
            </a:pPr>
            <a:r>
              <a:rPr lang="en-US" b="0" i="0" dirty="0">
                <a:effectLst/>
                <a:latin typeface="+mn-lt"/>
              </a:rPr>
              <a:t>All types of supporting organizations must meet </a:t>
            </a:r>
            <a:r>
              <a:rPr lang="en-US" dirty="0">
                <a:latin typeface="+mn-lt"/>
              </a:rPr>
              <a:t>all of the following t</a:t>
            </a:r>
            <a:r>
              <a:rPr lang="en-US" b="0" i="0" dirty="0">
                <a:effectLst/>
                <a:latin typeface="+mn-lt"/>
              </a:rPr>
              <a:t>ests:</a:t>
            </a:r>
          </a:p>
          <a:p>
            <a:pPr lvl="1">
              <a:buSzPct val="50000"/>
              <a:buFont typeface="System Font Regular"/>
              <a:buChar char="►"/>
            </a:pPr>
            <a:r>
              <a:rPr lang="en-US" dirty="0">
                <a:latin typeface="+mn-lt"/>
              </a:rPr>
              <a:t>O</a:t>
            </a:r>
            <a:r>
              <a:rPr lang="en-US" b="0" i="0" dirty="0">
                <a:effectLst/>
                <a:latin typeface="+mn-lt"/>
              </a:rPr>
              <a:t>rganizational test</a:t>
            </a:r>
          </a:p>
          <a:p>
            <a:pPr lvl="1">
              <a:buSzPct val="50000"/>
              <a:buFont typeface="System Font Regular"/>
              <a:buChar char="►"/>
            </a:pPr>
            <a:r>
              <a:rPr lang="en-US" dirty="0">
                <a:latin typeface="+mn-lt"/>
              </a:rPr>
              <a:t>O</a:t>
            </a:r>
            <a:r>
              <a:rPr lang="en-US" b="0" i="0" dirty="0">
                <a:effectLst/>
                <a:latin typeface="+mn-lt"/>
              </a:rPr>
              <a:t>perational test</a:t>
            </a:r>
          </a:p>
          <a:p>
            <a:pPr lvl="1">
              <a:buSzPct val="50000"/>
              <a:buFont typeface="System Font Regular"/>
              <a:buChar char="►"/>
            </a:pPr>
            <a:r>
              <a:rPr lang="en-US" dirty="0">
                <a:latin typeface="+mn-lt"/>
              </a:rPr>
              <a:t>No d</a:t>
            </a:r>
            <a:r>
              <a:rPr lang="en-US" b="0" i="0" dirty="0">
                <a:effectLst/>
                <a:latin typeface="+mn-lt"/>
              </a:rPr>
              <a:t>isqualified person control test </a:t>
            </a:r>
          </a:p>
          <a:p>
            <a:pPr lvl="1">
              <a:buSzPct val="50000"/>
              <a:buFont typeface="System Font Regular"/>
              <a:buChar char="►"/>
            </a:pPr>
            <a:r>
              <a:rPr lang="en-US" dirty="0">
                <a:latin typeface="+mn-lt"/>
              </a:rPr>
              <a:t>R</a:t>
            </a:r>
            <a:r>
              <a:rPr lang="en-US" b="0" i="0" dirty="0">
                <a:effectLst/>
                <a:latin typeface="+mn-lt"/>
              </a:rPr>
              <a:t>elationship test</a:t>
            </a:r>
          </a:p>
          <a:p>
            <a:pPr>
              <a:buSzPct val="50000"/>
              <a:buFont typeface="System Font Regular"/>
              <a:buChar char="►"/>
            </a:pPr>
            <a:endParaRPr lang="en-US" dirty="0"/>
          </a:p>
          <a:p>
            <a:pPr>
              <a:buSzPct val="50000"/>
              <a:buFont typeface="System Font Regular"/>
              <a:buChar char="►"/>
            </a:pPr>
            <a:endParaRPr lang="en-US" dirty="0"/>
          </a:p>
          <a:p>
            <a:pPr>
              <a:buSzPct val="50000"/>
              <a:buFont typeface="System Font Regular"/>
              <a:buChar char="►"/>
            </a:pPr>
            <a:endParaRPr lang="en-US" dirty="0"/>
          </a:p>
          <a:p>
            <a:pPr>
              <a:buSzPct val="50000"/>
              <a:buFont typeface="System Font Regular"/>
              <a:buChar char="►"/>
            </a:pPr>
            <a:endParaRPr lang="en-US" dirty="0"/>
          </a:p>
          <a:p>
            <a:pPr>
              <a:buSzPct val="50000"/>
              <a:buFont typeface="System Font Regular"/>
              <a:buChar char="►"/>
            </a:pPr>
            <a:endParaRPr lang="en-US" dirty="0"/>
          </a:p>
          <a:p>
            <a:pPr>
              <a:buSzPct val="50000"/>
              <a:buFont typeface="System Font Regular"/>
              <a:buChar char="►"/>
            </a:pPr>
            <a:endParaRPr lang="en-US" dirty="0"/>
          </a:p>
          <a:p>
            <a:pPr>
              <a:buSzPct val="50000"/>
              <a:buFont typeface="System Font Regular"/>
              <a:buChar char="►"/>
            </a:pPr>
            <a:endParaRPr lang="en-US" b="1" dirty="0"/>
          </a:p>
          <a:p>
            <a:pPr>
              <a:buSzPct val="50000"/>
              <a:buFont typeface="System Font Regular"/>
              <a:buChar char="►"/>
            </a:pPr>
            <a:endParaRPr lang="en-US" b="1" dirty="0"/>
          </a:p>
          <a:p>
            <a:pPr>
              <a:buSzPct val="50000"/>
              <a:buFont typeface="System Font Regular"/>
              <a:buChar char="►"/>
            </a:pPr>
            <a:endParaRPr lang="en-US" b="1" dirty="0"/>
          </a:p>
          <a:p>
            <a:pPr>
              <a:buSzPct val="50000"/>
              <a:buFont typeface="System Font Regular"/>
              <a:buChar char="►"/>
            </a:pPr>
            <a:r>
              <a:rPr lang="en-US" b="1" dirty="0"/>
              <a:t>A clarification on a “controlling donor” states: </a:t>
            </a:r>
          </a:p>
          <a:p>
            <a:pPr lvl="1">
              <a:buSzPct val="50000"/>
              <a:buFont typeface="System Font Regular"/>
              <a:buChar char="►"/>
            </a:pPr>
            <a:r>
              <a:rPr lang="en-US" dirty="0"/>
              <a:t>A person exercises “control” over the governing body of a supported organization if:</a:t>
            </a:r>
          </a:p>
          <a:p>
            <a:pPr lvl="2">
              <a:buSzPct val="50000"/>
              <a:buFont typeface="System Font Regular"/>
              <a:buChar char="►"/>
            </a:pPr>
            <a:r>
              <a:rPr lang="en-US" dirty="0"/>
              <a:t>(1) That person’s voting power (alone or with certain related persons) is 50% or more of the total voting power.</a:t>
            </a:r>
          </a:p>
          <a:p>
            <a:pPr lvl="2" indent="0">
              <a:buSzPct val="50000"/>
              <a:buNone/>
            </a:pPr>
            <a:r>
              <a:rPr lang="en-US" dirty="0"/>
              <a:t>Or</a:t>
            </a:r>
          </a:p>
          <a:p>
            <a:pPr lvl="2">
              <a:buSzPct val="50000"/>
              <a:buFont typeface="System Font Regular"/>
              <a:buChar char="►"/>
            </a:pPr>
            <a:r>
              <a:rPr lang="en-US" dirty="0"/>
              <a:t>(2) Those persons have veto power over the governing body’s actions. </a:t>
            </a:r>
          </a:p>
          <a:p>
            <a:pPr lvl="1">
              <a:buSzPct val="50000"/>
              <a:buFont typeface="System Font Regular"/>
              <a:buChar char="►"/>
            </a:pPr>
            <a:r>
              <a:rPr lang="en-US" sz="1600" b="0" i="0" dirty="0">
                <a:effectLst/>
                <a:latin typeface="+mj-lt"/>
              </a:rPr>
              <a:t>If those persons do not have 50% or more of the voting power or a veto power, whether they directly or indirectly control the governing body of the supported organization depends on “all pertinent facts and circumstances.”</a:t>
            </a:r>
          </a:p>
          <a:p>
            <a:pPr lvl="1">
              <a:buSzPct val="50000"/>
              <a:buFont typeface="System Font Regular"/>
              <a:buChar char="►"/>
            </a:pPr>
            <a:endParaRPr lang="en-US" sz="1600" dirty="0">
              <a:latin typeface="+mj-lt"/>
            </a:endParaRPr>
          </a:p>
          <a:p>
            <a:pPr lvl="2">
              <a:buSzPct val="50000"/>
              <a:buFont typeface="System Font Regular"/>
              <a:buChar char="►"/>
            </a:pPr>
            <a:endParaRPr lang="en-US" dirty="0"/>
          </a:p>
          <a:p>
            <a:pPr lvl="2">
              <a:buSzPct val="50000"/>
              <a:buFont typeface="System Font Regular"/>
              <a:buChar char="►"/>
            </a:pPr>
            <a:endParaRPr lang="en-US" dirty="0"/>
          </a:p>
          <a:p>
            <a:pPr>
              <a:buSzPct val="50000"/>
              <a:buFont typeface="System Font Regular"/>
              <a:buChar char="►"/>
            </a:pPr>
            <a:endParaRPr lang="en-US" dirty="0"/>
          </a:p>
          <a:p>
            <a:pPr lvl="1">
              <a:buSzPct val="50000"/>
              <a:buFont typeface="System Font Regular"/>
              <a:buChar char="►"/>
            </a:pPr>
            <a:endParaRPr lang="en-US" dirty="0"/>
          </a:p>
          <a:p>
            <a:pPr lvl="1">
              <a:buSzPct val="50000"/>
              <a:buFont typeface="System Font Regular"/>
              <a:buChar char="►"/>
            </a:pPr>
            <a:endParaRPr lang="en-US" dirty="0"/>
          </a:p>
          <a:p>
            <a:pPr>
              <a:buSzPct val="50000"/>
              <a:buFont typeface="System Font Regular"/>
              <a:buChar char="►"/>
            </a:pPr>
            <a:endParaRPr lang="en-US" dirty="0"/>
          </a:p>
        </p:txBody>
      </p:sp>
    </p:spTree>
    <p:extLst>
      <p:ext uri="{BB962C8B-B14F-4D97-AF65-F5344CB8AC3E}">
        <p14:creationId xmlns:p14="http://schemas.microsoft.com/office/powerpoint/2010/main" val="43446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36B9E-2A34-E4A9-FC5A-FDDEDA966FE5}"/>
              </a:ext>
            </a:extLst>
          </p:cNvPr>
          <p:cNvSpPr>
            <a:spLocks noGrp="1"/>
          </p:cNvSpPr>
          <p:nvPr>
            <p:ph type="title"/>
          </p:nvPr>
        </p:nvSpPr>
        <p:spPr/>
        <p:txBody>
          <a:bodyPr/>
          <a:lstStyle/>
          <a:p>
            <a:r>
              <a:rPr lang="en-US" dirty="0"/>
              <a:t>Supporting organization final regulations</a:t>
            </a:r>
          </a:p>
        </p:txBody>
      </p:sp>
      <p:sp>
        <p:nvSpPr>
          <p:cNvPr id="3" name="Content Placeholder 2">
            <a:extLst>
              <a:ext uri="{FF2B5EF4-FFF2-40B4-BE49-F238E27FC236}">
                <a16:creationId xmlns:a16="http://schemas.microsoft.com/office/drawing/2014/main" id="{F3DF4576-03DB-A133-2D67-42ABBDDCBC56}"/>
              </a:ext>
            </a:extLst>
          </p:cNvPr>
          <p:cNvSpPr>
            <a:spLocks noGrp="1"/>
          </p:cNvSpPr>
          <p:nvPr>
            <p:ph idx="1"/>
          </p:nvPr>
        </p:nvSpPr>
        <p:spPr/>
        <p:txBody>
          <a:bodyPr numCol="2" spcCol="365760"/>
          <a:lstStyle/>
          <a:p>
            <a:pPr>
              <a:buSzPct val="50000"/>
              <a:buFont typeface="System Font Regular"/>
              <a:buChar char="►"/>
            </a:pPr>
            <a:r>
              <a:rPr lang="en-US" dirty="0"/>
              <a:t>Clarifications of Type III supporting organization relationship test</a:t>
            </a:r>
          </a:p>
          <a:p>
            <a:pPr marL="356616" lvl="1" indent="0">
              <a:buSzPct val="50000"/>
              <a:buNone/>
            </a:pPr>
            <a:r>
              <a:rPr lang="en-US" sz="2000" dirty="0"/>
              <a:t>1. Notification requirement</a:t>
            </a:r>
          </a:p>
          <a:p>
            <a:pPr lvl="2">
              <a:buSzPct val="50000"/>
              <a:buFont typeface="System Font Regular"/>
              <a:buChar char="►"/>
            </a:pPr>
            <a:r>
              <a:rPr lang="en-US" sz="1800" spc="-20" dirty="0"/>
              <a:t>Final regulations clarification on timing … </a:t>
            </a:r>
            <a:r>
              <a:rPr lang="en-US" sz="1800" dirty="0"/>
              <a:t>must be delivered by the last day of fifth month of the supporting organization’s tax year </a:t>
            </a:r>
          </a:p>
          <a:p>
            <a:pPr marL="356616" lvl="1" indent="0">
              <a:buSzPct val="50000"/>
              <a:buNone/>
            </a:pPr>
            <a:r>
              <a:rPr lang="en-US" sz="2000" dirty="0"/>
              <a:t>2. Responsiveness test example</a:t>
            </a:r>
          </a:p>
          <a:p>
            <a:pPr marL="857250" lvl="1" indent="-501650">
              <a:buSzPct val="50000"/>
              <a:buNone/>
            </a:pPr>
            <a:r>
              <a:rPr lang="en-US" sz="2000" dirty="0"/>
              <a:t>3. </a:t>
            </a:r>
            <a:r>
              <a:rPr lang="en-US" sz="2000" spc="-10" dirty="0"/>
              <a:t>Integral part test (functionally integrated   </a:t>
            </a:r>
          </a:p>
          <a:p>
            <a:pPr marL="1554480" lvl="1" indent="-868680">
              <a:spcBef>
                <a:spcPts val="0"/>
              </a:spcBef>
              <a:buSzPct val="50000"/>
              <a:buNone/>
            </a:pPr>
            <a:r>
              <a:rPr lang="en-US" sz="2000" dirty="0"/>
              <a:t>vs. nonfunctionally integrated)</a:t>
            </a:r>
          </a:p>
          <a:p>
            <a:pPr lvl="1">
              <a:buSzPct val="50000"/>
              <a:buFont typeface="System Font Regular"/>
              <a:buChar char="►"/>
            </a:pPr>
            <a:endParaRPr lang="en-US" dirty="0"/>
          </a:p>
          <a:p>
            <a:pPr lvl="1">
              <a:buSzPct val="50000"/>
              <a:buFont typeface="System Font Regular"/>
              <a:buChar char="►"/>
            </a:pPr>
            <a:endParaRPr lang="en-US" dirty="0"/>
          </a:p>
          <a:p>
            <a:pPr lvl="1">
              <a:buSzPct val="50000"/>
              <a:buFont typeface="System Font Regular"/>
              <a:buChar char="►"/>
            </a:pPr>
            <a:endParaRPr lang="en-US" dirty="0"/>
          </a:p>
          <a:p>
            <a:pPr lvl="1">
              <a:buSzPct val="50000"/>
              <a:buFont typeface="System Font Regular"/>
              <a:buChar char="►"/>
            </a:pPr>
            <a:endParaRPr lang="en-US" dirty="0"/>
          </a:p>
          <a:p>
            <a:pPr marL="356616" lvl="1" indent="0">
              <a:buSzPct val="50000"/>
              <a:buNone/>
            </a:pPr>
            <a:endParaRPr lang="en-US" dirty="0"/>
          </a:p>
          <a:p>
            <a:pPr>
              <a:buSzPct val="50000"/>
              <a:buFont typeface="System Font Regular"/>
              <a:buChar char="►"/>
            </a:pPr>
            <a:r>
              <a:rPr lang="en-US" dirty="0"/>
              <a:t>Clarification of what constitutes a “parent organization”</a:t>
            </a:r>
          </a:p>
          <a:p>
            <a:pPr>
              <a:buSzPct val="50000"/>
              <a:buFont typeface="System Font Regular"/>
              <a:buChar char="►"/>
            </a:pPr>
            <a:r>
              <a:rPr lang="en-US" dirty="0"/>
              <a:t>Clarification that Type I or Type III supporting organization may not accept donations from another supporting organization </a:t>
            </a:r>
            <a:r>
              <a:rPr lang="en-US" b="0" dirty="0">
                <a:effectLst/>
              </a:rPr>
              <a:t>(e.g., health system parent) that controls their common supported organization</a:t>
            </a:r>
          </a:p>
          <a:p>
            <a:pPr>
              <a:buSzPct val="50000"/>
              <a:buFont typeface="System Font Regular"/>
              <a:buChar char="►"/>
            </a:pPr>
            <a:r>
              <a:rPr lang="en-US" dirty="0"/>
              <a:t>Added IRS clarifications should help organizations navigates risky gift transactions</a:t>
            </a:r>
          </a:p>
          <a:p>
            <a:pPr>
              <a:buSzPct val="50000"/>
              <a:buFont typeface="System Font Regular"/>
              <a:buChar char="►"/>
            </a:pPr>
            <a:r>
              <a:rPr lang="en-US" dirty="0"/>
              <a:t>Regulations effective for tax years beginning after October 16, 2023</a:t>
            </a:r>
          </a:p>
          <a:p>
            <a:endParaRPr lang="en-US" dirty="0"/>
          </a:p>
        </p:txBody>
      </p:sp>
    </p:spTree>
    <p:extLst>
      <p:ext uri="{BB962C8B-B14F-4D97-AF65-F5344CB8AC3E}">
        <p14:creationId xmlns:p14="http://schemas.microsoft.com/office/powerpoint/2010/main" val="4019178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6D907BC-2BFF-47CF-9C53-94119A4136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B6D907BC-2BFF-47CF-9C53-94119A4136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BACB32D-60C8-4C2C-81A5-9BD71130C992}"/>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Polling question 4</a:t>
            </a:r>
          </a:p>
        </p:txBody>
      </p:sp>
      <p:sp>
        <p:nvSpPr>
          <p:cNvPr id="3" name="Content Placeholder 2"/>
          <p:cNvSpPr>
            <a:spLocks noGrp="1"/>
          </p:cNvSpPr>
          <p:nvPr>
            <p:ph idx="4294967295"/>
          </p:nvPr>
        </p:nvSpPr>
        <p:spPr>
          <a:xfrm>
            <a:off x="609918" y="1138238"/>
            <a:ext cx="5334000" cy="4962525"/>
          </a:xfrm>
        </p:spPr>
        <p:txBody>
          <a:bodyPr/>
          <a:lstStyle/>
          <a:p>
            <a:pPr marL="0" indent="0">
              <a:buNone/>
            </a:pPr>
            <a:r>
              <a:rPr lang="en-US" dirty="0"/>
              <a:t>True or false?</a:t>
            </a:r>
          </a:p>
          <a:p>
            <a:pPr marL="0" indent="0">
              <a:buNone/>
            </a:pPr>
            <a:r>
              <a:rPr lang="en-US" dirty="0"/>
              <a:t>There are three tests that supporting organizations must meet: organizational, operational and no disqualified person control.</a:t>
            </a: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a:p>
            <a:endParaRPr lang="en-US" sz="1200" i="1" dirty="0"/>
          </a:p>
          <a:p>
            <a:endParaRPr lang="en-US" sz="1200" i="1" dirty="0"/>
          </a:p>
        </p:txBody>
      </p:sp>
      <p:pic>
        <p:nvPicPr>
          <p:cNvPr id="18" name="Picture 17">
            <a:extLst>
              <a:ext uri="{FF2B5EF4-FFF2-40B4-BE49-F238E27FC236}">
                <a16:creationId xmlns:a16="http://schemas.microsoft.com/office/drawing/2014/main" id="{E415CDEA-766F-49B6-B9B7-5120A91EC8DD}"/>
              </a:ext>
            </a:extLst>
          </p:cNvPr>
          <p:cNvPicPr>
            <a:picLocks/>
          </p:cNvPicPr>
          <p:nvPr>
            <p:custDataLst>
              <p:tags r:id="rId3"/>
            </p:custDataLst>
          </p:nvPr>
        </p:nvPicPr>
        <p:blipFill rotWithShape="1">
          <a:blip r:embed="rId8" cstate="screen">
            <a:extLst>
              <a:ext uri="{28A0092B-C50C-407E-A947-70E740481C1C}">
                <a14:useLocalDpi xmlns:a14="http://schemas.microsoft.com/office/drawing/2010/main"/>
              </a:ext>
            </a:extLst>
          </a:blip>
          <a:srcRect l="25530" t="14454" r="11076"/>
          <a:stretch/>
        </p:blipFill>
        <p:spPr>
          <a:xfrm>
            <a:off x="6102351" y="1133475"/>
            <a:ext cx="5514974" cy="4967288"/>
          </a:xfrm>
          <a:prstGeom prst="rect">
            <a:avLst/>
          </a:prstGeom>
        </p:spPr>
      </p:pic>
      <p:grpSp>
        <p:nvGrpSpPr>
          <p:cNvPr id="14" name="Group 13">
            <a:extLst>
              <a:ext uri="{FF2B5EF4-FFF2-40B4-BE49-F238E27FC236}">
                <a16:creationId xmlns:a16="http://schemas.microsoft.com/office/drawing/2014/main" id="{C812402F-3878-4E7C-16F0-CA64BE3296BD}"/>
              </a:ext>
            </a:extLst>
          </p:cNvPr>
          <p:cNvGrpSpPr/>
          <p:nvPr/>
        </p:nvGrpSpPr>
        <p:grpSpPr>
          <a:xfrm>
            <a:off x="781050" y="3115418"/>
            <a:ext cx="1269131" cy="1083353"/>
            <a:chOff x="781050" y="3115418"/>
            <a:chExt cx="1269131" cy="1083353"/>
          </a:xfrm>
        </p:grpSpPr>
        <p:grpSp>
          <p:nvGrpSpPr>
            <p:cNvPr id="13" name="Group 12">
              <a:extLst>
                <a:ext uri="{FF2B5EF4-FFF2-40B4-BE49-F238E27FC236}">
                  <a16:creationId xmlns:a16="http://schemas.microsoft.com/office/drawing/2014/main" id="{1944CEC5-37B3-CAE6-6D6C-B3AE19723E6A}"/>
                </a:ext>
              </a:extLst>
            </p:cNvPr>
            <p:cNvGrpSpPr/>
            <p:nvPr/>
          </p:nvGrpSpPr>
          <p:grpSpPr>
            <a:xfrm>
              <a:off x="781050" y="3754271"/>
              <a:ext cx="1269131" cy="444500"/>
              <a:chOff x="781050" y="3754271"/>
              <a:chExt cx="1269131" cy="444500"/>
            </a:xfrm>
          </p:grpSpPr>
          <p:grpSp>
            <p:nvGrpSpPr>
              <p:cNvPr id="9" name="Group 8">
                <a:extLst>
                  <a:ext uri="{FF2B5EF4-FFF2-40B4-BE49-F238E27FC236}">
                    <a16:creationId xmlns:a16="http://schemas.microsoft.com/office/drawing/2014/main" id="{82F3C063-1787-183A-9002-6D3CB2337A91}"/>
                  </a:ext>
                </a:extLst>
              </p:cNvPr>
              <p:cNvGrpSpPr/>
              <p:nvPr/>
            </p:nvGrpSpPr>
            <p:grpSpPr>
              <a:xfrm>
                <a:off x="781050" y="3754271"/>
                <a:ext cx="444500" cy="444500"/>
                <a:chOff x="781050" y="3754271"/>
                <a:chExt cx="444500" cy="444500"/>
              </a:xfrm>
            </p:grpSpPr>
            <p:sp>
              <p:nvSpPr>
                <p:cNvPr id="12" name="Oval 11">
                  <a:extLst>
                    <a:ext uri="{FF2B5EF4-FFF2-40B4-BE49-F238E27FC236}">
                      <a16:creationId xmlns:a16="http://schemas.microsoft.com/office/drawing/2014/main" id="{160E034C-5BAA-4B4F-B398-38EF18ABAD08}"/>
                    </a:ext>
                  </a:extLst>
                </p:cNvPr>
                <p:cNvSpPr/>
                <p:nvPr/>
              </p:nvSpPr>
              <p:spPr>
                <a:xfrm>
                  <a:off x="781050" y="3754271"/>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6" name="Oval 15">
                  <a:extLst>
                    <a:ext uri="{FF2B5EF4-FFF2-40B4-BE49-F238E27FC236}">
                      <a16:creationId xmlns:a16="http://schemas.microsoft.com/office/drawing/2014/main" id="{F20FBDBD-2307-40EB-8992-05AE6C02C104}"/>
                    </a:ext>
                  </a:extLst>
                </p:cNvPr>
                <p:cNvSpPr/>
                <p:nvPr/>
              </p:nvSpPr>
              <p:spPr>
                <a:xfrm>
                  <a:off x="840015" y="3813237"/>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B</a:t>
                  </a:r>
                </a:p>
              </p:txBody>
            </p:sp>
          </p:grpSp>
          <p:sp>
            <p:nvSpPr>
              <p:cNvPr id="15" name="Rectangle 14">
                <a:extLst>
                  <a:ext uri="{FF2B5EF4-FFF2-40B4-BE49-F238E27FC236}">
                    <a16:creationId xmlns:a16="http://schemas.microsoft.com/office/drawing/2014/main" id="{833BF956-242C-4FCB-9CF4-AD94402775E1}"/>
                  </a:ext>
                </a:extLst>
              </p:cNvPr>
              <p:cNvSpPr/>
              <p:nvPr/>
            </p:nvSpPr>
            <p:spPr>
              <a:xfrm>
                <a:off x="1326974" y="3791855"/>
                <a:ext cx="723207" cy="369332"/>
              </a:xfrm>
              <a:prstGeom prst="rect">
                <a:avLst/>
              </a:prstGeom>
            </p:spPr>
            <p:txBody>
              <a:bodyPr wrap="square">
                <a:spAutoFit/>
              </a:bodyPr>
              <a:lstStyle/>
              <a:p>
                <a:pPr>
                  <a:buClr>
                    <a:schemeClr val="bg1"/>
                  </a:buClr>
                </a:pPr>
                <a:r>
                  <a:rPr lang="en-IN" dirty="0">
                    <a:solidFill>
                      <a:schemeClr val="bg1"/>
                    </a:solidFill>
                  </a:rPr>
                  <a:t>False</a:t>
                </a:r>
              </a:p>
            </p:txBody>
          </p:sp>
        </p:grpSp>
        <p:grpSp>
          <p:nvGrpSpPr>
            <p:cNvPr id="11" name="Group 10">
              <a:extLst>
                <a:ext uri="{FF2B5EF4-FFF2-40B4-BE49-F238E27FC236}">
                  <a16:creationId xmlns:a16="http://schemas.microsoft.com/office/drawing/2014/main" id="{010F93D9-C873-111A-C5C3-F5DF5961D228}"/>
                </a:ext>
              </a:extLst>
            </p:cNvPr>
            <p:cNvGrpSpPr/>
            <p:nvPr/>
          </p:nvGrpSpPr>
          <p:grpSpPr>
            <a:xfrm>
              <a:off x="781050" y="3115418"/>
              <a:ext cx="1198282" cy="444500"/>
              <a:chOff x="781050" y="3115418"/>
              <a:chExt cx="1198282" cy="444500"/>
            </a:xfrm>
          </p:grpSpPr>
          <p:sp>
            <p:nvSpPr>
              <p:cNvPr id="10" name="Rectangle 9">
                <a:extLst>
                  <a:ext uri="{FF2B5EF4-FFF2-40B4-BE49-F238E27FC236}">
                    <a16:creationId xmlns:a16="http://schemas.microsoft.com/office/drawing/2014/main" id="{CD99E5F9-C8E7-45AE-BC35-7FC7CBE6994D}"/>
                  </a:ext>
                </a:extLst>
              </p:cNvPr>
              <p:cNvSpPr/>
              <p:nvPr/>
            </p:nvSpPr>
            <p:spPr>
              <a:xfrm>
                <a:off x="1326974" y="3153002"/>
                <a:ext cx="652358" cy="369332"/>
              </a:xfrm>
              <a:prstGeom prst="rect">
                <a:avLst/>
              </a:prstGeom>
            </p:spPr>
            <p:txBody>
              <a:bodyPr wrap="none">
                <a:spAutoFit/>
              </a:bodyPr>
              <a:lstStyle/>
              <a:p>
                <a:pPr>
                  <a:buClr>
                    <a:schemeClr val="bg1"/>
                  </a:buClr>
                </a:pPr>
                <a:r>
                  <a:rPr lang="en-US" dirty="0">
                    <a:solidFill>
                      <a:schemeClr val="bg1"/>
                    </a:solidFill>
                  </a:rPr>
                  <a:t>True</a:t>
                </a:r>
              </a:p>
            </p:txBody>
          </p:sp>
          <p:grpSp>
            <p:nvGrpSpPr>
              <p:cNvPr id="8" name="Group 7">
                <a:extLst>
                  <a:ext uri="{FF2B5EF4-FFF2-40B4-BE49-F238E27FC236}">
                    <a16:creationId xmlns:a16="http://schemas.microsoft.com/office/drawing/2014/main" id="{DB6FEB6A-64E3-B518-A532-B0EC33784137}"/>
                  </a:ext>
                </a:extLst>
              </p:cNvPr>
              <p:cNvGrpSpPr/>
              <p:nvPr/>
            </p:nvGrpSpPr>
            <p:grpSpPr>
              <a:xfrm>
                <a:off x="781050" y="3115418"/>
                <a:ext cx="444500" cy="444500"/>
                <a:chOff x="781050" y="3115418"/>
                <a:chExt cx="444500" cy="444500"/>
              </a:xfrm>
            </p:grpSpPr>
            <p:sp>
              <p:nvSpPr>
                <p:cNvPr id="17" name="Oval 16">
                  <a:extLst>
                    <a:ext uri="{FF2B5EF4-FFF2-40B4-BE49-F238E27FC236}">
                      <a16:creationId xmlns:a16="http://schemas.microsoft.com/office/drawing/2014/main" id="{67623FB2-4039-444A-94BD-F2AD11C51CEC}"/>
                    </a:ext>
                  </a:extLst>
                </p:cNvPr>
                <p:cNvSpPr/>
                <p:nvPr/>
              </p:nvSpPr>
              <p:spPr>
                <a:xfrm>
                  <a:off x="781050" y="3115418"/>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9" name="Oval 18">
                  <a:extLst>
                    <a:ext uri="{FF2B5EF4-FFF2-40B4-BE49-F238E27FC236}">
                      <a16:creationId xmlns:a16="http://schemas.microsoft.com/office/drawing/2014/main" id="{EDB9739B-1903-4E98-82DC-CD1FDB5409D1}"/>
                    </a:ext>
                  </a:extLst>
                </p:cNvPr>
                <p:cNvSpPr/>
                <p:nvPr/>
              </p:nvSpPr>
              <p:spPr>
                <a:xfrm>
                  <a:off x="840015" y="3174384"/>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A</a:t>
                  </a:r>
                </a:p>
              </p:txBody>
            </p:sp>
          </p:grpSp>
        </p:grpSp>
      </p:grpSp>
    </p:spTree>
    <p:extLst>
      <p:ext uri="{BB962C8B-B14F-4D97-AF65-F5344CB8AC3E}">
        <p14:creationId xmlns:p14="http://schemas.microsoft.com/office/powerpoint/2010/main" val="4397689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208084B-699C-4714-8A51-EC570ABF3AE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§divider over two lines or three lines</a:t>
            </a:r>
            <a:endParaRPr lang="en-GB" dirty="0">
              <a:solidFill>
                <a:schemeClr val="tx1"/>
              </a:solidFill>
            </a:endParaRPr>
          </a:p>
        </p:txBody>
      </p:sp>
      <p:sp>
        <p:nvSpPr>
          <p:cNvPr id="6"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803275" y="1427554"/>
            <a:ext cx="4987925" cy="1118255"/>
          </a:xfrm>
          <a:prstGeom prst="rect">
            <a:avLst/>
          </a:prstGeom>
        </p:spPr>
        <p:txBody>
          <a:bodyPr>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Proposed regulations:</a:t>
            </a:r>
          </a:p>
          <a:p>
            <a:r>
              <a:rPr lang="en-US" dirty="0"/>
              <a:t>donor advised funds</a:t>
            </a:r>
          </a:p>
        </p:txBody>
      </p:sp>
      <p:grpSp>
        <p:nvGrpSpPr>
          <p:cNvPr id="11" name="Group 4">
            <a:extLst>
              <a:ext uri="{FF2B5EF4-FFF2-40B4-BE49-F238E27FC236}">
                <a16:creationId xmlns:a16="http://schemas.microsoft.com/office/drawing/2014/main" id="{B58CD8E1-AC20-46A5-B0D9-9D275B33D64D}"/>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65F8AE10-4E85-40C6-B0C8-49AD52931C5D}"/>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9C1F7826-73FA-42BD-8CA0-444F064888EB}"/>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817CBD41-E813-4FB6-B8C0-709126914982}"/>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090666CF-FFBF-4BB9-BD7B-C3B629D747B6}"/>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38</a:t>
            </a:fld>
            <a:endParaRPr dirty="0"/>
          </a:p>
        </p:txBody>
      </p:sp>
      <p:sp>
        <p:nvSpPr>
          <p:cNvPr id="16" name="Rectangle 15">
            <a:extLst>
              <a:ext uri="{FF2B5EF4-FFF2-40B4-BE49-F238E27FC236}">
                <a16:creationId xmlns:a16="http://schemas.microsoft.com/office/drawing/2014/main" id="{504BF459-1E42-456C-BA6B-A4A128FC943A}"/>
              </a:ext>
            </a:extLst>
          </p:cNvPr>
          <p:cNvSpPr/>
          <p:nvPr/>
        </p:nvSpPr>
        <p:spPr>
          <a:xfrm>
            <a:off x="4448403" y="6536050"/>
            <a:ext cx="3301545" cy="123111"/>
          </a:xfrm>
          <a:prstGeom prst="rect">
            <a:avLst/>
          </a:prstGeom>
        </p:spPr>
        <p:txBody>
          <a:bodyPr wrap="none" tIns="0" rIns="0" bIns="0">
            <a:spAutoFit/>
          </a:bodyPr>
          <a:lstStyle/>
          <a:p>
            <a:pPr algn="ctr"/>
            <a:r>
              <a:rPr lang="en-IN" sz="800" dirty="0">
                <a:solidFill>
                  <a:schemeClr val="bg1"/>
                </a:solidFill>
              </a:rPr>
              <a:t>Future Tax Leaders Program: EY Exempt Organization Tax Services</a:t>
            </a:r>
            <a:endParaRPr lang="en-US" sz="800" dirty="0">
              <a:solidFill>
                <a:schemeClr val="bg1"/>
              </a:solidFill>
            </a:endParaRPr>
          </a:p>
        </p:txBody>
      </p:sp>
    </p:spTree>
    <p:extLst>
      <p:ext uri="{BB962C8B-B14F-4D97-AF65-F5344CB8AC3E}">
        <p14:creationId xmlns:p14="http://schemas.microsoft.com/office/powerpoint/2010/main" val="198715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EF12F40-3F55-4A40-B7C8-0F38DDC86AD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7EF12F40-3F55-4A40-B7C8-0F38DDC86AD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type="body" sz="quarter" idx="10"/>
          </p:nvPr>
        </p:nvSpPr>
        <p:spPr>
          <a:xfrm>
            <a:off x="609918" y="1137920"/>
            <a:ext cx="5321628" cy="5102860"/>
          </a:xfrm>
        </p:spPr>
        <p:txBody>
          <a:bodyPr/>
          <a:lstStyle/>
          <a:p>
            <a:r>
              <a:rPr lang="en-US" sz="1800" dirty="0"/>
              <a:t>IRS Tax Exempt and Government Entities Division FY23 highlights and future focus</a:t>
            </a:r>
          </a:p>
          <a:p>
            <a:pPr marL="0" indent="0">
              <a:buNone/>
            </a:pPr>
            <a:endParaRPr lang="en-US" sz="1800" dirty="0"/>
          </a:p>
          <a:p>
            <a:r>
              <a:rPr lang="en-US" sz="1800" dirty="0"/>
              <a:t>2023 Form 990-T change highlights</a:t>
            </a:r>
          </a:p>
          <a:p>
            <a:pPr marL="0" indent="0">
              <a:buNone/>
            </a:pPr>
            <a:endParaRPr lang="en-US" sz="1800" dirty="0"/>
          </a:p>
          <a:p>
            <a:r>
              <a:rPr lang="en-US" sz="1800" dirty="0"/>
              <a:t>2023 Form 990 change highlights </a:t>
            </a:r>
          </a:p>
          <a:p>
            <a:pPr marL="0" indent="0">
              <a:buNone/>
            </a:pPr>
            <a:endParaRPr lang="en-US" sz="1800" dirty="0"/>
          </a:p>
          <a:p>
            <a:r>
              <a:rPr lang="en-US" sz="1800" dirty="0"/>
              <a:t>Schedule H and community benefit reporting considerations</a:t>
            </a:r>
          </a:p>
          <a:p>
            <a:pPr marL="0" indent="0">
              <a:buNone/>
            </a:pPr>
            <a:endParaRPr lang="en-US" sz="1800" dirty="0"/>
          </a:p>
          <a:p>
            <a:r>
              <a:rPr lang="en-US" sz="1800" dirty="0"/>
              <a:t>Congressional interest in tax-exempt hospitals</a:t>
            </a:r>
          </a:p>
          <a:p>
            <a:pPr marL="0" indent="0">
              <a:buNone/>
            </a:pPr>
            <a:endParaRPr lang="en-US" sz="1800" dirty="0"/>
          </a:p>
          <a:p>
            <a:r>
              <a:rPr lang="en-US" sz="1800" dirty="0"/>
              <a:t>Judicial and regulatory developments </a:t>
            </a:r>
          </a:p>
          <a:p>
            <a:pPr marL="0" indent="0">
              <a:buNone/>
            </a:pPr>
            <a:endParaRPr lang="en-GB" sz="1800" dirty="0"/>
          </a:p>
          <a:p>
            <a:r>
              <a:rPr lang="en-US" sz="1800" dirty="0"/>
              <a:t>Final regulations: supporting organizations</a:t>
            </a:r>
          </a:p>
          <a:p>
            <a:pPr marL="0" indent="0">
              <a:buNone/>
            </a:pPr>
            <a:endParaRPr lang="en-US" sz="1800" dirty="0"/>
          </a:p>
          <a:p>
            <a:r>
              <a:rPr lang="en-US" sz="1800" dirty="0"/>
              <a:t>Proposed regulations: donor advised funds</a:t>
            </a:r>
          </a:p>
          <a:p>
            <a:endParaRPr lang="en-US" dirty="0"/>
          </a:p>
        </p:txBody>
      </p:sp>
      <p:pic>
        <p:nvPicPr>
          <p:cNvPr id="7" name="Picture 6">
            <a:extLst>
              <a:ext uri="{FF2B5EF4-FFF2-40B4-BE49-F238E27FC236}">
                <a16:creationId xmlns:a16="http://schemas.microsoft.com/office/drawing/2014/main" id="{8A30A78A-22E6-4F89-958E-2C9097C5F844}"/>
              </a:ext>
            </a:extLst>
          </p:cNvPr>
          <p:cNvPicPr>
            <a:picLocks/>
          </p:cNvPicPr>
          <p:nvPr/>
        </p:nvPicPr>
        <p:blipFill rotWithShape="1">
          <a:blip r:embed="rId5" cstate="screen">
            <a:extLst>
              <a:ext uri="{28A0092B-C50C-407E-A947-70E740481C1C}">
                <a14:useLocalDpi xmlns:a14="http://schemas.microsoft.com/office/drawing/2010/main"/>
              </a:ext>
            </a:extLst>
          </a:blip>
          <a:srcRect l="25994"/>
          <a:stretch/>
        </p:blipFill>
        <p:spPr>
          <a:xfrm>
            <a:off x="6295697" y="1133475"/>
            <a:ext cx="5321628" cy="4947920"/>
          </a:xfrm>
          <a:prstGeom prst="rect">
            <a:avLst/>
          </a:prstGeom>
        </p:spPr>
      </p:pic>
    </p:spTree>
    <p:extLst>
      <p:ext uri="{BB962C8B-B14F-4D97-AF65-F5344CB8AC3E}">
        <p14:creationId xmlns:p14="http://schemas.microsoft.com/office/powerpoint/2010/main" val="2753683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EC68-4A04-42F6-AF61-BC85FE70830F}"/>
              </a:ext>
            </a:extLst>
          </p:cNvPr>
          <p:cNvSpPr>
            <a:spLocks noGrp="1"/>
          </p:cNvSpPr>
          <p:nvPr>
            <p:ph type="title"/>
          </p:nvPr>
        </p:nvSpPr>
        <p:spPr/>
        <p:txBody>
          <a:bodyPr/>
          <a:lstStyle/>
          <a:p>
            <a:r>
              <a:rPr lang="en-US" dirty="0"/>
              <a:t>Donor advised funds (DAFs)</a:t>
            </a:r>
          </a:p>
        </p:txBody>
      </p:sp>
      <p:sp>
        <p:nvSpPr>
          <p:cNvPr id="4" name="Content Placeholder 3">
            <a:extLst>
              <a:ext uri="{FF2B5EF4-FFF2-40B4-BE49-F238E27FC236}">
                <a16:creationId xmlns:a16="http://schemas.microsoft.com/office/drawing/2014/main" id="{815B6E0C-5CBC-4BAC-B5F9-E35BB52C7B1E}"/>
              </a:ext>
            </a:extLst>
          </p:cNvPr>
          <p:cNvSpPr>
            <a:spLocks noGrp="1"/>
          </p:cNvSpPr>
          <p:nvPr>
            <p:ph type="body" sz="quarter" idx="10"/>
          </p:nvPr>
        </p:nvSpPr>
        <p:spPr>
          <a:xfrm>
            <a:off x="607695" y="1137920"/>
            <a:ext cx="10980738" cy="5055490"/>
          </a:xfrm>
        </p:spPr>
        <p:txBody>
          <a:bodyPr numCol="2" spcCol="365760"/>
          <a:lstStyle/>
          <a:p>
            <a:pPr>
              <a:buSzPct val="50000"/>
              <a:buFont typeface="System Font Regular"/>
              <a:buChar char="►"/>
            </a:pPr>
            <a:r>
              <a:rPr lang="en-US" dirty="0"/>
              <a:t>Background</a:t>
            </a:r>
          </a:p>
          <a:p>
            <a:pPr lvl="1">
              <a:buSzPct val="50000"/>
              <a:buFont typeface="System Font Regular"/>
              <a:buChar char="►"/>
            </a:pPr>
            <a:r>
              <a:rPr lang="en-US" dirty="0"/>
              <a:t>Definition: Generally, a DAF is a fund or account that is:</a:t>
            </a:r>
          </a:p>
          <a:p>
            <a:pPr lvl="2">
              <a:buSzPct val="50000"/>
              <a:buFont typeface="System Font Regular"/>
              <a:buChar char="►"/>
            </a:pPr>
            <a:r>
              <a:rPr lang="en-US" dirty="0"/>
              <a:t>Separately Identified  by reference to contributions of a donor.</a:t>
            </a:r>
          </a:p>
          <a:p>
            <a:pPr lvl="2">
              <a:buSzPct val="50000"/>
              <a:buFont typeface="System Font Regular"/>
              <a:buChar char="►"/>
            </a:pPr>
            <a:r>
              <a:rPr lang="en-US" dirty="0"/>
              <a:t>Owned and controlled by a sponsoring organization.</a:t>
            </a:r>
          </a:p>
          <a:p>
            <a:pPr lvl="2" indent="0">
              <a:buSzPct val="50000"/>
              <a:buNone/>
            </a:pPr>
            <a:r>
              <a:rPr lang="en-US" dirty="0"/>
              <a:t>And</a:t>
            </a:r>
          </a:p>
          <a:p>
            <a:pPr lvl="2">
              <a:buSzPct val="50000"/>
              <a:buFont typeface="System Font Regular"/>
              <a:buChar char="►"/>
            </a:pPr>
            <a:r>
              <a:rPr lang="en-US" dirty="0"/>
              <a:t>Whose donor has, or reasonably expects to have, advisory privileges concerning the distribution or investment of the funds.</a:t>
            </a:r>
          </a:p>
          <a:p>
            <a:pPr lvl="1">
              <a:buSzPct val="50000"/>
              <a:buFont typeface="System Font Regular"/>
              <a:buChar char="►"/>
            </a:pPr>
            <a:r>
              <a:rPr lang="en-US" dirty="0"/>
              <a:t>DAFs allow individual donors to donate funds to a charitable organization, give nonbinding advice on how that organization should invest or distribute the funds, and deduct the full amount of the donor’s contribution in the year the donor made the contribution.</a:t>
            </a:r>
          </a:p>
          <a:p>
            <a:pPr>
              <a:buSzPct val="50000"/>
              <a:buFont typeface="System Font Regular"/>
              <a:buChar char="►"/>
            </a:pPr>
            <a:r>
              <a:rPr lang="en-US" dirty="0"/>
              <a:t>Excise tax</a:t>
            </a:r>
          </a:p>
          <a:p>
            <a:pPr lvl="1">
              <a:buSzPct val="50000"/>
              <a:buFont typeface="System Font Regular"/>
              <a:buChar char="►"/>
            </a:pPr>
            <a:r>
              <a:rPr lang="en-US" dirty="0"/>
              <a:t>Internal Revenue Code Section 4966 imposes a 20% excise tax on each taxable distribution, payable by the DAF’s sponsoring organization.</a:t>
            </a:r>
          </a:p>
          <a:p>
            <a:pPr lvl="1">
              <a:buSzPct val="50000"/>
              <a:buFont typeface="System Font Regular"/>
              <a:buChar char="►"/>
            </a:pPr>
            <a:r>
              <a:rPr lang="en-US" dirty="0"/>
              <a:t>Section 4966 also imposes a 5% excise tax on fund managers that agree to a taxable distribution knowing it is a taxable distribution.</a:t>
            </a:r>
          </a:p>
          <a:p>
            <a:pPr lvl="1">
              <a:buSzPct val="50000"/>
              <a:buFont typeface="System Font Regular"/>
              <a:buChar char="►"/>
            </a:pPr>
            <a:r>
              <a:rPr lang="en-US" dirty="0"/>
              <a:t>Excise tax is also included in Internal Revenue Code Section 4967, though Section 4967 is not addressed in the recently proposed regulations.</a:t>
            </a:r>
          </a:p>
          <a:p>
            <a:pPr>
              <a:buSzPct val="50000"/>
              <a:buFont typeface="System Font Regular"/>
              <a:buChar char="►"/>
            </a:pPr>
            <a:endParaRPr lang="en-US" dirty="0"/>
          </a:p>
        </p:txBody>
      </p:sp>
    </p:spTree>
    <p:extLst>
      <p:ext uri="{BB962C8B-B14F-4D97-AF65-F5344CB8AC3E}">
        <p14:creationId xmlns:p14="http://schemas.microsoft.com/office/powerpoint/2010/main" val="1407594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FEC68-4A04-42F6-AF61-BC85FE70830F}"/>
              </a:ext>
            </a:extLst>
          </p:cNvPr>
          <p:cNvSpPr>
            <a:spLocks noGrp="1"/>
          </p:cNvSpPr>
          <p:nvPr>
            <p:ph type="title"/>
          </p:nvPr>
        </p:nvSpPr>
        <p:spPr/>
        <p:txBody>
          <a:bodyPr/>
          <a:lstStyle/>
          <a:p>
            <a:r>
              <a:rPr lang="en-US" dirty="0"/>
              <a:t>DAF proposed regulations</a:t>
            </a:r>
          </a:p>
        </p:txBody>
      </p:sp>
      <p:sp>
        <p:nvSpPr>
          <p:cNvPr id="4" name="Content Placeholder 3">
            <a:extLst>
              <a:ext uri="{FF2B5EF4-FFF2-40B4-BE49-F238E27FC236}">
                <a16:creationId xmlns:a16="http://schemas.microsoft.com/office/drawing/2014/main" id="{815B6E0C-5CBC-4BAC-B5F9-E35BB52C7B1E}"/>
              </a:ext>
            </a:extLst>
          </p:cNvPr>
          <p:cNvSpPr>
            <a:spLocks noGrp="1"/>
          </p:cNvSpPr>
          <p:nvPr>
            <p:ph type="body" sz="quarter" idx="10"/>
          </p:nvPr>
        </p:nvSpPr>
        <p:spPr>
          <a:xfrm>
            <a:off x="609918" y="1137920"/>
            <a:ext cx="10980738" cy="4756150"/>
          </a:xfrm>
        </p:spPr>
        <p:txBody>
          <a:bodyPr numCol="2" spcCol="365760"/>
          <a:lstStyle/>
          <a:p>
            <a:pPr>
              <a:buSzPct val="50000"/>
              <a:buFont typeface="System Font Regular"/>
              <a:buChar char="►"/>
            </a:pPr>
            <a:r>
              <a:rPr lang="en-US" dirty="0"/>
              <a:t>The Treasury Department and IRS have released proposed regulations (REG-142338-07) on Section 4966 restrictions on DAF distributions and excise taxes on taxable distributions.</a:t>
            </a:r>
          </a:p>
          <a:p>
            <a:pPr>
              <a:buSzPct val="50000"/>
              <a:buFont typeface="System Font Regular"/>
              <a:buChar char="►"/>
            </a:pPr>
            <a:endParaRPr lang="en-US" sz="1600" dirty="0"/>
          </a:p>
          <a:p>
            <a:pPr>
              <a:buSzPct val="50000"/>
              <a:buFont typeface="System Font Regular"/>
              <a:buChar char="►"/>
            </a:pPr>
            <a:r>
              <a:rPr lang="en-US" dirty="0"/>
              <a:t>Comments on the proposed regulations were requested by January 16, 2024.</a:t>
            </a:r>
          </a:p>
          <a:p>
            <a:pPr lvl="1">
              <a:buSzPct val="50000"/>
              <a:buFont typeface="System Font Regular"/>
              <a:buChar char="►"/>
            </a:pPr>
            <a:r>
              <a:rPr lang="en-US" dirty="0"/>
              <a:t>The due date was extended to February 15, 2024.</a:t>
            </a:r>
          </a:p>
          <a:p>
            <a:pPr lvl="1">
              <a:buSzPct val="50000"/>
              <a:buFont typeface="System Font Regular"/>
              <a:buChar char="►"/>
            </a:pPr>
            <a:r>
              <a:rPr lang="en-US" dirty="0"/>
              <a:t>Over 40 comments were submitted.</a:t>
            </a:r>
          </a:p>
          <a:p>
            <a:pPr>
              <a:buSzPct val="50000"/>
              <a:buFont typeface="System Font Regular"/>
              <a:buChar char="►"/>
            </a:pPr>
            <a:endParaRPr lang="en-US" sz="1600" dirty="0"/>
          </a:p>
          <a:p>
            <a:pPr>
              <a:buSzPct val="50000"/>
              <a:buFont typeface="System Font Regular"/>
              <a:buChar char="►"/>
            </a:pPr>
            <a:endParaRPr lang="en-US" sz="1600" dirty="0"/>
          </a:p>
          <a:p>
            <a:pPr>
              <a:buSzPct val="50000"/>
              <a:buFont typeface="System Font Regular"/>
              <a:buChar char="►"/>
            </a:pPr>
            <a:endParaRPr lang="en-US" sz="1600" dirty="0"/>
          </a:p>
          <a:p>
            <a:pPr>
              <a:buSzPct val="50000"/>
              <a:buFont typeface="System Font Regular"/>
              <a:buChar char="►"/>
            </a:pPr>
            <a:endParaRPr lang="en-US" sz="1600" dirty="0"/>
          </a:p>
          <a:p>
            <a:pPr>
              <a:buSzPct val="50000"/>
              <a:buFont typeface="System Font Regular"/>
              <a:buChar char="►"/>
            </a:pPr>
            <a:endParaRPr lang="en-US" sz="1600" dirty="0"/>
          </a:p>
          <a:p>
            <a:pPr>
              <a:buSzPct val="50000"/>
              <a:buFont typeface="System Font Regular"/>
              <a:buChar char="►"/>
            </a:pPr>
            <a:endParaRPr lang="en-US" sz="1600" dirty="0"/>
          </a:p>
          <a:p>
            <a:pPr>
              <a:buSzPct val="50000"/>
              <a:buFont typeface="System Font Regular"/>
              <a:buChar char="►"/>
            </a:pPr>
            <a:endParaRPr lang="en-US" sz="1600" dirty="0"/>
          </a:p>
          <a:p>
            <a:pPr>
              <a:buSzPct val="50000"/>
              <a:buFont typeface="System Font Regular"/>
              <a:buChar char="►"/>
            </a:pPr>
            <a:endParaRPr lang="en-US" sz="1600" dirty="0"/>
          </a:p>
          <a:p>
            <a:pPr>
              <a:buSzPct val="50000"/>
              <a:buFont typeface="System Font Regular"/>
              <a:buChar char="►"/>
            </a:pPr>
            <a:r>
              <a:rPr lang="en-US" spc="-30" dirty="0"/>
              <a:t>The proposed regulations clarify and expand </a:t>
            </a:r>
            <a:r>
              <a:rPr lang="en-US" dirty="0"/>
              <a:t>on definitions included in Section 4966, such as: </a:t>
            </a:r>
          </a:p>
          <a:p>
            <a:pPr lvl="1">
              <a:buSzPct val="50000"/>
              <a:buFont typeface="System Font Regular"/>
              <a:buChar char="►"/>
            </a:pPr>
            <a:r>
              <a:rPr lang="en-US" dirty="0"/>
              <a:t>Donor:</a:t>
            </a:r>
          </a:p>
          <a:p>
            <a:pPr lvl="2">
              <a:buSzPct val="50000"/>
              <a:buFont typeface="System Font Regular"/>
              <a:buChar char="►"/>
            </a:pPr>
            <a:r>
              <a:rPr lang="en-US" dirty="0"/>
              <a:t>Specifically excludes Sections 509(a)(1), (2) and (3) organizations that are not disqualified supporting organizations.</a:t>
            </a:r>
          </a:p>
          <a:p>
            <a:pPr lvl="2">
              <a:buSzPct val="50000"/>
              <a:buFont typeface="System Font Regular"/>
              <a:buChar char="►"/>
            </a:pPr>
            <a:r>
              <a:rPr lang="en-US" dirty="0"/>
              <a:t>Includes any governmental unit described in Section 170(c)(1).</a:t>
            </a:r>
          </a:p>
          <a:p>
            <a:pPr lvl="1">
              <a:buSzPct val="50000"/>
              <a:buFont typeface="System Font Regular"/>
              <a:buChar char="►"/>
            </a:pPr>
            <a:r>
              <a:rPr lang="en-US" dirty="0"/>
              <a:t>Donor-advisor:</a:t>
            </a:r>
          </a:p>
          <a:p>
            <a:pPr lvl="2">
              <a:buSzPct val="50000"/>
              <a:buFont typeface="System Font Regular"/>
              <a:buChar char="►"/>
            </a:pPr>
            <a:r>
              <a:rPr lang="en-US" dirty="0"/>
              <a:t>A person appointed or designated by a donor to have advisory privileges regarding the distribution or investment of assets held in a fund or account of a sponsoring organization.</a:t>
            </a:r>
          </a:p>
          <a:p>
            <a:pPr lvl="2">
              <a:buSzPct val="50000"/>
              <a:buFont typeface="System Font Regular"/>
              <a:buChar char="►"/>
            </a:pPr>
            <a:r>
              <a:rPr lang="en-US" dirty="0"/>
              <a:t>Regulations also include three special rules for donor-advisors.</a:t>
            </a:r>
          </a:p>
          <a:p>
            <a:pPr>
              <a:buSzPct val="50000"/>
              <a:buFont typeface="System Font Regular"/>
              <a:buChar char="►"/>
            </a:pPr>
            <a:endParaRPr lang="en-US" dirty="0"/>
          </a:p>
          <a:p>
            <a:pPr>
              <a:buSzPct val="50000"/>
              <a:buFont typeface="System Font Regular"/>
              <a:buChar char="►"/>
            </a:pPr>
            <a:endParaRPr lang="en-US" dirty="0"/>
          </a:p>
        </p:txBody>
      </p:sp>
    </p:spTree>
    <p:extLst>
      <p:ext uri="{BB962C8B-B14F-4D97-AF65-F5344CB8AC3E}">
        <p14:creationId xmlns:p14="http://schemas.microsoft.com/office/powerpoint/2010/main" val="3989891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3DA05-AF4A-F5F1-3823-321353A09D7D}"/>
              </a:ext>
            </a:extLst>
          </p:cNvPr>
          <p:cNvSpPr>
            <a:spLocks noGrp="1"/>
          </p:cNvSpPr>
          <p:nvPr>
            <p:ph type="title"/>
          </p:nvPr>
        </p:nvSpPr>
        <p:spPr>
          <a:xfrm>
            <a:off x="609918" y="256493"/>
            <a:ext cx="10978515" cy="590400"/>
          </a:xfrm>
        </p:spPr>
        <p:txBody>
          <a:bodyPr/>
          <a:lstStyle/>
          <a:p>
            <a:r>
              <a:rPr lang="en-US" dirty="0"/>
              <a:t>DAF proposed regulations</a:t>
            </a:r>
          </a:p>
        </p:txBody>
      </p:sp>
      <p:sp>
        <p:nvSpPr>
          <p:cNvPr id="3" name="Text Placeholder 2">
            <a:extLst>
              <a:ext uri="{FF2B5EF4-FFF2-40B4-BE49-F238E27FC236}">
                <a16:creationId xmlns:a16="http://schemas.microsoft.com/office/drawing/2014/main" id="{E3AEDEF8-E25D-7002-6FE9-C7A3BD885165}"/>
              </a:ext>
            </a:extLst>
          </p:cNvPr>
          <p:cNvSpPr>
            <a:spLocks noGrp="1"/>
          </p:cNvSpPr>
          <p:nvPr>
            <p:ph type="body" sz="quarter" idx="10"/>
          </p:nvPr>
        </p:nvSpPr>
        <p:spPr>
          <a:xfrm>
            <a:off x="609918" y="1137920"/>
            <a:ext cx="10980738" cy="4756150"/>
          </a:xfrm>
        </p:spPr>
        <p:txBody>
          <a:bodyPr/>
          <a:lstStyle/>
          <a:p>
            <a:pPr>
              <a:buSzPct val="50000"/>
              <a:buFont typeface="System Font Regular"/>
              <a:buChar char="►"/>
            </a:pPr>
            <a:r>
              <a:rPr lang="en-US" dirty="0"/>
              <a:t>Clarification on donor-advisor privileges</a:t>
            </a:r>
          </a:p>
          <a:p>
            <a:pPr lvl="1">
              <a:buSzPct val="50000"/>
              <a:buFont typeface="System Font Regular"/>
              <a:buChar char="►"/>
            </a:pPr>
            <a:r>
              <a:rPr lang="en-US" sz="2000" dirty="0"/>
              <a:t>Advisory privileges are established if any one of these four conditions are met: </a:t>
            </a:r>
          </a:p>
          <a:p>
            <a:pPr lvl="2">
              <a:buSzPct val="50000"/>
              <a:buFont typeface="System Font Regular"/>
              <a:buChar char="►"/>
            </a:pPr>
            <a:r>
              <a:rPr lang="en-US" dirty="0"/>
              <a:t>The sponsoring organization allows the donor or donor-advisor to provide nonbinding recommendations.</a:t>
            </a:r>
          </a:p>
          <a:p>
            <a:pPr lvl="2">
              <a:buSzPct val="50000"/>
              <a:buFont typeface="System Font Regular"/>
              <a:buChar char="►"/>
            </a:pPr>
            <a:r>
              <a:rPr lang="en-US" dirty="0"/>
              <a:t>A written agreement states that a donor or donor-advisor has advisory privileges.</a:t>
            </a:r>
          </a:p>
          <a:p>
            <a:pPr lvl="2">
              <a:buSzPct val="50000"/>
              <a:buFont typeface="System Font Regular"/>
              <a:buChar char="►"/>
            </a:pPr>
            <a:r>
              <a:rPr lang="en-US" dirty="0"/>
              <a:t>Marketing materials indicate that a donor or donor-advisor may advise the sponsoring organization on distributing or investing the funds (for example, a preapproved list of investment options or distributees that the sponsoring organization provides to a donor or donor-advisor).</a:t>
            </a:r>
          </a:p>
          <a:p>
            <a:pPr lvl="2" indent="0">
              <a:buSzPct val="50000"/>
              <a:buNone/>
            </a:pPr>
            <a:r>
              <a:rPr lang="en-US" dirty="0"/>
              <a:t>Or </a:t>
            </a:r>
          </a:p>
          <a:p>
            <a:pPr lvl="2">
              <a:buSzPct val="50000"/>
              <a:buFont typeface="System Font Regular"/>
              <a:buChar char="►"/>
            </a:pPr>
            <a:r>
              <a:rPr lang="en-US" dirty="0"/>
              <a:t>The sponsoring organization generally solicits advice from a donor or donor-advisor regarding the distribution or investment of the fund or account.</a:t>
            </a:r>
          </a:p>
          <a:p>
            <a:pPr lvl="2">
              <a:buSzPct val="50000"/>
              <a:buFont typeface="System Font Regular"/>
              <a:buChar char="►"/>
            </a:pPr>
            <a:endParaRPr lang="en-US" sz="1800" dirty="0"/>
          </a:p>
          <a:p>
            <a:pPr>
              <a:buSzPct val="50000"/>
              <a:buFont typeface="System Font Regular"/>
              <a:buChar char="►"/>
            </a:pPr>
            <a:r>
              <a:rPr lang="en-US" dirty="0"/>
              <a:t>Identified exceptions – funds that are not DAFs include:</a:t>
            </a:r>
          </a:p>
          <a:p>
            <a:pPr lvl="1">
              <a:buSzPct val="50000"/>
              <a:buFont typeface="System Font Regular"/>
              <a:buChar char="►"/>
            </a:pPr>
            <a:r>
              <a:rPr lang="en-US" dirty="0"/>
              <a:t>Funds established for distributions to a single identified organization.</a:t>
            </a:r>
          </a:p>
          <a:p>
            <a:pPr lvl="1">
              <a:buSzPct val="50000"/>
              <a:buFont typeface="System Font Regular"/>
              <a:buChar char="►"/>
            </a:pPr>
            <a:r>
              <a:rPr lang="en-US" dirty="0"/>
              <a:t>Funds exclusively used for grants to individuals for travel, study or other similar purposes.</a:t>
            </a:r>
          </a:p>
          <a:p>
            <a:pPr lvl="1">
              <a:buSzPct val="50000"/>
              <a:buFont typeface="System Font Regular"/>
              <a:buChar char="►"/>
            </a:pPr>
            <a:r>
              <a:rPr lang="en-US" dirty="0"/>
              <a:t>Disaster relief funds.</a:t>
            </a:r>
          </a:p>
          <a:p>
            <a:pPr lvl="1">
              <a:buSzPct val="50000"/>
              <a:buFont typeface="System Font Regular"/>
              <a:buChar char="►"/>
            </a:pPr>
            <a:r>
              <a:rPr lang="en-US" dirty="0"/>
              <a:t>Funds established by Section 501(c)(4) social welfare organizations to make scholarship grants to individuals.</a:t>
            </a:r>
          </a:p>
          <a:p>
            <a:pPr lvl="1">
              <a:buSzPct val="50000"/>
              <a:buFont typeface="System Font Regular"/>
              <a:buChar char="►"/>
            </a:pPr>
            <a:endParaRPr lang="en-US" sz="2000" dirty="0"/>
          </a:p>
          <a:p>
            <a:endParaRPr lang="en-US" dirty="0"/>
          </a:p>
        </p:txBody>
      </p:sp>
    </p:spTree>
    <p:extLst>
      <p:ext uri="{BB962C8B-B14F-4D97-AF65-F5344CB8AC3E}">
        <p14:creationId xmlns:p14="http://schemas.microsoft.com/office/powerpoint/2010/main" val="148926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EDEF8-E25D-7002-6FE9-C7A3BD885165}"/>
              </a:ext>
            </a:extLst>
          </p:cNvPr>
          <p:cNvSpPr>
            <a:spLocks noGrp="1"/>
          </p:cNvSpPr>
          <p:nvPr>
            <p:ph type="body" sz="quarter" idx="10"/>
          </p:nvPr>
        </p:nvSpPr>
        <p:spPr>
          <a:xfrm>
            <a:off x="609918" y="1137920"/>
            <a:ext cx="10980738" cy="368151"/>
          </a:xfrm>
        </p:spPr>
        <p:txBody>
          <a:bodyPr/>
          <a:lstStyle/>
          <a:p>
            <a:pPr>
              <a:buSzPct val="50000"/>
              <a:buFont typeface="System Font Regular"/>
              <a:buChar char="►"/>
            </a:pPr>
            <a:r>
              <a:rPr lang="en-US" dirty="0"/>
              <a:t>Donor and donor-advisor definition implications </a:t>
            </a:r>
          </a:p>
          <a:p>
            <a:pPr marL="0" indent="0">
              <a:buNone/>
            </a:pPr>
            <a:endParaRPr lang="en-US" dirty="0"/>
          </a:p>
        </p:txBody>
      </p:sp>
      <p:sp>
        <p:nvSpPr>
          <p:cNvPr id="5" name="Title 1">
            <a:extLst>
              <a:ext uri="{FF2B5EF4-FFF2-40B4-BE49-F238E27FC236}">
                <a16:creationId xmlns:a16="http://schemas.microsoft.com/office/drawing/2014/main" id="{D428C097-A72F-6767-CF26-61348EB9264F}"/>
              </a:ext>
            </a:extLst>
          </p:cNvPr>
          <p:cNvSpPr txBox="1">
            <a:spLocks/>
          </p:cNvSpPr>
          <p:nvPr/>
        </p:nvSpPr>
        <p:spPr>
          <a:xfrm>
            <a:off x="609918" y="294200"/>
            <a:ext cx="10978515"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r>
              <a:rPr lang="en-US" dirty="0"/>
              <a:t>Takeaways from DAF proposed regulations</a:t>
            </a:r>
          </a:p>
        </p:txBody>
      </p:sp>
      <p:sp>
        <p:nvSpPr>
          <p:cNvPr id="8" name="Text Placeholder 2">
            <a:extLst>
              <a:ext uri="{FF2B5EF4-FFF2-40B4-BE49-F238E27FC236}">
                <a16:creationId xmlns:a16="http://schemas.microsoft.com/office/drawing/2014/main" id="{32343C52-F8A1-D1AF-CFA9-05F0A5DFBF98}"/>
              </a:ext>
            </a:extLst>
          </p:cNvPr>
          <p:cNvSpPr txBox="1">
            <a:spLocks/>
          </p:cNvSpPr>
          <p:nvPr/>
        </p:nvSpPr>
        <p:spPr>
          <a:xfrm>
            <a:off x="609918" y="1559858"/>
            <a:ext cx="10980738" cy="4842749"/>
          </a:xfrm>
          <a:prstGeom prst="rect">
            <a:avLst/>
          </a:prstGeom>
        </p:spPr>
        <p:txBody>
          <a:bodyPr vert="horz" lIns="0" tIns="0" rIns="0" bIns="0" numCol="3" spcCol="365760" rtlCol="0" anchor="t" anchorCtr="0">
            <a:noAutofit/>
          </a:bodyPr>
          <a:lstStyle>
            <a:lvl1pPr marL="356616"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SzPct val="50000"/>
              <a:buFont typeface="System Font Regular"/>
              <a:buChar char="►"/>
            </a:pPr>
            <a:r>
              <a:rPr lang="en-US" spc="-20" dirty="0"/>
              <a:t>Accounts funded by public charities or governmental </a:t>
            </a:r>
            <a:r>
              <a:rPr lang="en-US" dirty="0"/>
              <a:t>organizations are not DAFs as they would not be deemed donors under the proposed regulations. </a:t>
            </a:r>
          </a:p>
          <a:p>
            <a:pPr lvl="1">
              <a:buSzPct val="50000"/>
              <a:buFont typeface="System Font Regular"/>
              <a:buChar char="►"/>
            </a:pPr>
            <a:r>
              <a:rPr lang="en-US" dirty="0"/>
              <a:t>Certain investment-type advisors may fall into the </a:t>
            </a:r>
            <a:r>
              <a:rPr lang="en-US" spc="-20" dirty="0"/>
              <a:t>definition of donor-advisor under the proposed regulations, meaning a </a:t>
            </a:r>
            <a:r>
              <a:rPr lang="en-US" dirty="0"/>
              <a:t>DAF sponsoring organization could not pay compensation to these advisors. </a:t>
            </a:r>
          </a:p>
          <a:p>
            <a:pPr lvl="1">
              <a:buSzPct val="50000"/>
              <a:buFont typeface="System Font Regular"/>
              <a:buChar char="►"/>
            </a:pPr>
            <a:endParaRPr lang="en-US" spc="-20" dirty="0"/>
          </a:p>
          <a:p>
            <a:pPr lvl="1">
              <a:buSzPct val="50000"/>
              <a:buFont typeface="System Font Regular"/>
              <a:buChar char="►"/>
            </a:pPr>
            <a:endParaRPr lang="en-US" spc="-20" dirty="0"/>
          </a:p>
          <a:p>
            <a:pPr lvl="1">
              <a:buSzPct val="50000"/>
              <a:buFont typeface="System Font Regular"/>
              <a:buChar char="►"/>
            </a:pPr>
            <a:r>
              <a:rPr lang="en-US" dirty="0"/>
              <a:t>Taxable distribution</a:t>
            </a:r>
          </a:p>
          <a:p>
            <a:pPr lvl="2">
              <a:buSzPct val="50000"/>
              <a:buFont typeface="System Font Regular"/>
              <a:buChar char="►"/>
            </a:pPr>
            <a:r>
              <a:rPr lang="en-US" sz="1800" dirty="0"/>
              <a:t>Proposed regulations define the previously </a:t>
            </a:r>
            <a:r>
              <a:rPr lang="en-US" sz="1800" spc="-20" dirty="0"/>
              <a:t>undefined distribution.</a:t>
            </a:r>
          </a:p>
          <a:p>
            <a:pPr lvl="2">
              <a:buSzPct val="50000"/>
              <a:buFont typeface="System Font Regular"/>
              <a:buChar char="►"/>
            </a:pPr>
            <a:r>
              <a:rPr lang="en-US" sz="1800" dirty="0"/>
              <a:t>A broad definition is proposed, which may cause certain transactions to be evaluated for a taxable distribution classification. </a:t>
            </a:r>
          </a:p>
          <a:p>
            <a:pPr lvl="1">
              <a:buSzPct val="50000"/>
              <a:buFont typeface="System Font Regular"/>
              <a:buChar char="►"/>
            </a:pPr>
            <a:endParaRPr lang="en-US" dirty="0"/>
          </a:p>
          <a:p>
            <a:pPr lvl="1">
              <a:buSzPct val="50000"/>
              <a:buFont typeface="System Font Regular"/>
              <a:buChar char="►"/>
            </a:pPr>
            <a:endParaRPr lang="en-US" dirty="0"/>
          </a:p>
          <a:p>
            <a:pPr lvl="1">
              <a:buSzPct val="50000"/>
              <a:buFont typeface="System Font Regular"/>
              <a:buChar char="►"/>
            </a:pPr>
            <a:endParaRPr lang="en-US" dirty="0"/>
          </a:p>
          <a:p>
            <a:pPr lvl="1">
              <a:buSzPct val="50000"/>
              <a:buFont typeface="System Font Regular"/>
              <a:buChar char="►"/>
            </a:pPr>
            <a:endParaRPr lang="en-US" dirty="0"/>
          </a:p>
          <a:p>
            <a:pPr lvl="1">
              <a:buSzPct val="50000"/>
              <a:buFont typeface="System Font Regular"/>
              <a:buChar char="►"/>
            </a:pPr>
            <a:endParaRPr lang="en-US" dirty="0"/>
          </a:p>
          <a:p>
            <a:pPr lvl="1">
              <a:buSzPct val="50000"/>
              <a:buFont typeface="System Font Regular"/>
              <a:buChar char="►"/>
            </a:pPr>
            <a:r>
              <a:rPr lang="en-US" dirty="0"/>
              <a:t>DAF and donor-advisor privilege definitions</a:t>
            </a:r>
          </a:p>
          <a:p>
            <a:pPr lvl="2">
              <a:buSzPct val="50000"/>
              <a:buFont typeface="System Font Regular"/>
              <a:buChar char="►"/>
            </a:pPr>
            <a:r>
              <a:rPr lang="en-US" sz="1800" dirty="0"/>
              <a:t>A person who does not (presently or in the past) contribute to a fund may still hold advisory privileges for distributions or investments.</a:t>
            </a:r>
          </a:p>
          <a:p>
            <a:pPr lvl="2">
              <a:buSzPct val="50000"/>
              <a:buFont typeface="System Font Regular"/>
              <a:buChar char="►"/>
            </a:pPr>
            <a:r>
              <a:rPr lang="en-US" sz="1800" dirty="0"/>
              <a:t>Donor participation on a fund’s committee may cause the fund to be treated as a DAF.</a:t>
            </a:r>
          </a:p>
          <a:p>
            <a:pPr>
              <a:buSzPct val="50000"/>
              <a:buFont typeface="System Font Regular"/>
              <a:buChar char="►"/>
            </a:pPr>
            <a:endParaRPr lang="en-US" sz="1800" dirty="0"/>
          </a:p>
          <a:p>
            <a:pPr marL="0" indent="0">
              <a:buFont typeface="EYInterstate" panose="02000503020000020004" pitchFamily="2" charset="0"/>
              <a:buNone/>
            </a:pPr>
            <a:endParaRPr lang="en-US" dirty="0"/>
          </a:p>
        </p:txBody>
      </p:sp>
    </p:spTree>
    <p:extLst>
      <p:ext uri="{BB962C8B-B14F-4D97-AF65-F5344CB8AC3E}">
        <p14:creationId xmlns:p14="http://schemas.microsoft.com/office/powerpoint/2010/main" val="1664152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6D907BC-2BFF-47CF-9C53-94119A4136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B6D907BC-2BFF-47CF-9C53-94119A41369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BBACB32D-60C8-4C2C-81A5-9BD71130C992}"/>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dirty="0"/>
              <a:t>Polling question 5</a:t>
            </a:r>
          </a:p>
        </p:txBody>
      </p:sp>
      <p:sp>
        <p:nvSpPr>
          <p:cNvPr id="3" name="Content Placeholder 2"/>
          <p:cNvSpPr>
            <a:spLocks noGrp="1"/>
          </p:cNvSpPr>
          <p:nvPr>
            <p:ph idx="4294967295"/>
          </p:nvPr>
        </p:nvSpPr>
        <p:spPr>
          <a:xfrm>
            <a:off x="609918" y="1133475"/>
            <a:ext cx="5148263" cy="4948237"/>
          </a:xfrm>
        </p:spPr>
        <p:txBody>
          <a:bodyPr/>
          <a:lstStyle/>
          <a:p>
            <a:pPr marL="0" indent="0">
              <a:buNone/>
            </a:pPr>
            <a:r>
              <a:rPr lang="en-US" dirty="0"/>
              <a:t>True or false?</a:t>
            </a:r>
          </a:p>
          <a:p>
            <a:pPr marL="0" indent="0">
              <a:buNone/>
            </a:pPr>
            <a:r>
              <a:rPr lang="en-US" dirty="0"/>
              <a:t>Under Internal Revenue Code Section 4966, a 15% excise tax on each taxable distribution is imposed and payable by the DAF’s sponsoring organization. </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dirty="0"/>
          </a:p>
          <a:p>
            <a:endParaRPr lang="en-US" sz="1200" i="1" dirty="0"/>
          </a:p>
          <a:p>
            <a:endParaRPr lang="en-US" sz="1200" i="1" dirty="0"/>
          </a:p>
        </p:txBody>
      </p:sp>
      <p:pic>
        <p:nvPicPr>
          <p:cNvPr id="35" name="Picture 34">
            <a:extLst>
              <a:ext uri="{FF2B5EF4-FFF2-40B4-BE49-F238E27FC236}">
                <a16:creationId xmlns:a16="http://schemas.microsoft.com/office/drawing/2014/main" id="{B37E9CCF-41C7-476E-8C64-BCD0FCC31833}"/>
              </a:ext>
            </a:extLst>
          </p:cNvPr>
          <p:cNvPicPr>
            <a:picLocks/>
          </p:cNvPicPr>
          <p:nvPr>
            <p:custDataLst>
              <p:tags r:id="rId3"/>
            </p:custDataLst>
          </p:nvPr>
        </p:nvPicPr>
        <p:blipFill>
          <a:blip r:embed="rId8" cstate="screen">
            <a:extLst>
              <a:ext uri="{28A0092B-C50C-407E-A947-70E740481C1C}">
                <a14:useLocalDpi xmlns:a14="http://schemas.microsoft.com/office/drawing/2010/main"/>
              </a:ext>
            </a:extLst>
          </a:blip>
          <a:srcRect l="12937" r="12937"/>
          <a:stretch/>
        </p:blipFill>
        <p:spPr>
          <a:xfrm>
            <a:off x="6102351" y="1133475"/>
            <a:ext cx="5514974" cy="4967288"/>
          </a:xfrm>
          <a:prstGeom prst="rect">
            <a:avLst/>
          </a:prstGeom>
        </p:spPr>
      </p:pic>
      <p:grpSp>
        <p:nvGrpSpPr>
          <p:cNvPr id="18" name="Group 17">
            <a:extLst>
              <a:ext uri="{FF2B5EF4-FFF2-40B4-BE49-F238E27FC236}">
                <a16:creationId xmlns:a16="http://schemas.microsoft.com/office/drawing/2014/main" id="{BC1EBCF4-8D26-46D3-AF33-BFA51FD8949F}"/>
              </a:ext>
            </a:extLst>
          </p:cNvPr>
          <p:cNvGrpSpPr/>
          <p:nvPr/>
        </p:nvGrpSpPr>
        <p:grpSpPr>
          <a:xfrm>
            <a:off x="781050" y="3385523"/>
            <a:ext cx="1269130" cy="1105629"/>
            <a:chOff x="781050" y="3406905"/>
            <a:chExt cx="1269130" cy="1105629"/>
          </a:xfrm>
        </p:grpSpPr>
        <p:grpSp>
          <p:nvGrpSpPr>
            <p:cNvPr id="19" name="Group 18">
              <a:extLst>
                <a:ext uri="{FF2B5EF4-FFF2-40B4-BE49-F238E27FC236}">
                  <a16:creationId xmlns:a16="http://schemas.microsoft.com/office/drawing/2014/main" id="{FCEA99E7-4E30-4F43-B178-DF9A64F114C3}"/>
                </a:ext>
              </a:extLst>
            </p:cNvPr>
            <p:cNvGrpSpPr/>
            <p:nvPr/>
          </p:nvGrpSpPr>
          <p:grpSpPr>
            <a:xfrm>
              <a:off x="790486" y="3406905"/>
              <a:ext cx="1155823" cy="444500"/>
              <a:chOff x="781050" y="2032000"/>
              <a:chExt cx="1155823" cy="444500"/>
            </a:xfrm>
          </p:grpSpPr>
          <p:grpSp>
            <p:nvGrpSpPr>
              <p:cNvPr id="25" name="Group 24">
                <a:extLst>
                  <a:ext uri="{FF2B5EF4-FFF2-40B4-BE49-F238E27FC236}">
                    <a16:creationId xmlns:a16="http://schemas.microsoft.com/office/drawing/2014/main" id="{F37E0150-DEA1-42F1-8E89-0788D2E3A089}"/>
                  </a:ext>
                </a:extLst>
              </p:cNvPr>
              <p:cNvGrpSpPr/>
              <p:nvPr/>
            </p:nvGrpSpPr>
            <p:grpSpPr>
              <a:xfrm>
                <a:off x="781050" y="2032000"/>
                <a:ext cx="444500" cy="444500"/>
                <a:chOff x="781050" y="2032000"/>
                <a:chExt cx="444500" cy="444500"/>
              </a:xfrm>
            </p:grpSpPr>
            <p:sp>
              <p:nvSpPr>
                <p:cNvPr id="27" name="Oval 26">
                  <a:extLst>
                    <a:ext uri="{FF2B5EF4-FFF2-40B4-BE49-F238E27FC236}">
                      <a16:creationId xmlns:a16="http://schemas.microsoft.com/office/drawing/2014/main" id="{91A9DF30-18E5-4355-82AF-A848429478FC}"/>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A</a:t>
                  </a:r>
                </a:p>
              </p:txBody>
            </p:sp>
            <p:sp>
              <p:nvSpPr>
                <p:cNvPr id="28" name="Oval 27">
                  <a:extLst>
                    <a:ext uri="{FF2B5EF4-FFF2-40B4-BE49-F238E27FC236}">
                      <a16:creationId xmlns:a16="http://schemas.microsoft.com/office/drawing/2014/main" id="{C097114D-30E1-437E-BF4E-F8F5BB05B8A6}"/>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26" name="Rectangle 25">
                <a:extLst>
                  <a:ext uri="{FF2B5EF4-FFF2-40B4-BE49-F238E27FC236}">
                    <a16:creationId xmlns:a16="http://schemas.microsoft.com/office/drawing/2014/main" id="{7F227BF6-CFB7-4C14-B380-782C88C380A8}"/>
                  </a:ext>
                </a:extLst>
              </p:cNvPr>
              <p:cNvSpPr/>
              <p:nvPr/>
            </p:nvSpPr>
            <p:spPr>
              <a:xfrm>
                <a:off x="1284515" y="2069584"/>
                <a:ext cx="652358" cy="369332"/>
              </a:xfrm>
              <a:prstGeom prst="rect">
                <a:avLst/>
              </a:prstGeom>
            </p:spPr>
            <p:txBody>
              <a:bodyPr wrap="none">
                <a:spAutoFit/>
              </a:bodyPr>
              <a:lstStyle/>
              <a:p>
                <a:pPr>
                  <a:buClr>
                    <a:schemeClr val="bg1"/>
                  </a:buClr>
                </a:pPr>
                <a:r>
                  <a:rPr lang="en-US" dirty="0">
                    <a:solidFill>
                      <a:schemeClr val="bg1"/>
                    </a:solidFill>
                  </a:rPr>
                  <a:t>True</a:t>
                </a:r>
              </a:p>
            </p:txBody>
          </p:sp>
        </p:grpSp>
        <p:grpSp>
          <p:nvGrpSpPr>
            <p:cNvPr id="20" name="Group 19">
              <a:extLst>
                <a:ext uri="{FF2B5EF4-FFF2-40B4-BE49-F238E27FC236}">
                  <a16:creationId xmlns:a16="http://schemas.microsoft.com/office/drawing/2014/main" id="{28E3E140-E502-4B17-B9AE-65ED218BF83F}"/>
                </a:ext>
              </a:extLst>
            </p:cNvPr>
            <p:cNvGrpSpPr/>
            <p:nvPr/>
          </p:nvGrpSpPr>
          <p:grpSpPr>
            <a:xfrm>
              <a:off x="781050" y="4068034"/>
              <a:ext cx="1269130" cy="444500"/>
              <a:chOff x="781050" y="2991876"/>
              <a:chExt cx="1269130" cy="444500"/>
            </a:xfrm>
          </p:grpSpPr>
          <p:grpSp>
            <p:nvGrpSpPr>
              <p:cNvPr id="21" name="Group 20">
                <a:extLst>
                  <a:ext uri="{FF2B5EF4-FFF2-40B4-BE49-F238E27FC236}">
                    <a16:creationId xmlns:a16="http://schemas.microsoft.com/office/drawing/2014/main" id="{8C868594-E974-4597-B7B2-0F85E6911826}"/>
                  </a:ext>
                </a:extLst>
              </p:cNvPr>
              <p:cNvGrpSpPr/>
              <p:nvPr/>
            </p:nvGrpSpPr>
            <p:grpSpPr>
              <a:xfrm>
                <a:off x="781050" y="2991876"/>
                <a:ext cx="444500" cy="444500"/>
                <a:chOff x="781050" y="2032000"/>
                <a:chExt cx="444500" cy="444500"/>
              </a:xfrm>
            </p:grpSpPr>
            <p:sp>
              <p:nvSpPr>
                <p:cNvPr id="23" name="Oval 22">
                  <a:extLst>
                    <a:ext uri="{FF2B5EF4-FFF2-40B4-BE49-F238E27FC236}">
                      <a16:creationId xmlns:a16="http://schemas.microsoft.com/office/drawing/2014/main" id="{34FEA738-DB24-4A0C-8E45-02CEF617E435}"/>
                    </a:ext>
                  </a:extLst>
                </p:cNvPr>
                <p:cNvSpPr/>
                <p:nvPr/>
              </p:nvSpPr>
              <p:spPr>
                <a:xfrm>
                  <a:off x="840015" y="2090966"/>
                  <a:ext cx="326570" cy="326568"/>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1400" b="1" dirty="0">
                      <a:solidFill>
                        <a:schemeClr val="tx1"/>
                      </a:solidFill>
                    </a:rPr>
                    <a:t>B</a:t>
                  </a:r>
                </a:p>
              </p:txBody>
            </p:sp>
            <p:sp>
              <p:nvSpPr>
                <p:cNvPr id="24" name="Oval 23">
                  <a:extLst>
                    <a:ext uri="{FF2B5EF4-FFF2-40B4-BE49-F238E27FC236}">
                      <a16:creationId xmlns:a16="http://schemas.microsoft.com/office/drawing/2014/main" id="{AB0E0D08-838A-47DE-95D7-70DFECC425B7}"/>
                    </a:ext>
                  </a:extLst>
                </p:cNvPr>
                <p:cNvSpPr/>
                <p:nvPr/>
              </p:nvSpPr>
              <p:spPr>
                <a:xfrm>
                  <a:off x="781050" y="2032000"/>
                  <a:ext cx="444500" cy="44450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grpSp>
          <p:sp>
            <p:nvSpPr>
              <p:cNvPr id="22" name="Rectangle 21">
                <a:extLst>
                  <a:ext uri="{FF2B5EF4-FFF2-40B4-BE49-F238E27FC236}">
                    <a16:creationId xmlns:a16="http://schemas.microsoft.com/office/drawing/2014/main" id="{45A92628-B44A-4027-B2CB-987BECF89FF8}"/>
                  </a:ext>
                </a:extLst>
              </p:cNvPr>
              <p:cNvSpPr/>
              <p:nvPr/>
            </p:nvSpPr>
            <p:spPr>
              <a:xfrm>
                <a:off x="1284515" y="3029460"/>
                <a:ext cx="765665" cy="369332"/>
              </a:xfrm>
              <a:prstGeom prst="rect">
                <a:avLst/>
              </a:prstGeom>
            </p:spPr>
            <p:txBody>
              <a:bodyPr wrap="square">
                <a:spAutoFit/>
              </a:bodyPr>
              <a:lstStyle/>
              <a:p>
                <a:pPr>
                  <a:buClr>
                    <a:schemeClr val="bg1"/>
                  </a:buClr>
                </a:pPr>
                <a:r>
                  <a:rPr lang="en-IN" dirty="0">
                    <a:solidFill>
                      <a:schemeClr val="bg1"/>
                    </a:solidFill>
                  </a:rPr>
                  <a:t>False</a:t>
                </a:r>
              </a:p>
            </p:txBody>
          </p:sp>
        </p:grpSp>
      </p:grpSp>
    </p:spTree>
    <p:extLst>
      <p:ext uri="{BB962C8B-B14F-4D97-AF65-F5344CB8AC3E}">
        <p14:creationId xmlns:p14="http://schemas.microsoft.com/office/powerpoint/2010/main" val="926605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5D81FDF-3BEB-420C-8D0A-9F397B9A39A8}"/>
              </a:ext>
            </a:extLst>
          </p:cNvPr>
          <p:cNvSpPr txBox="1">
            <a:spLocks/>
          </p:cNvSpPr>
          <p:nvPr/>
        </p:nvSpPr>
        <p:spPr>
          <a:xfrm>
            <a:off x="8316051" y="563952"/>
            <a:ext cx="3309810" cy="3231654"/>
          </a:xfrm>
          <a:prstGeom prst="rect">
            <a:avLst/>
          </a:prstGeom>
          <a:noFill/>
        </p:spPr>
        <p:txBody>
          <a:bodyPr wrap="square" lIns="0" tIns="0" rIns="0" bIns="0" rtlCol="0" anchor="t">
            <a:spAutoFit/>
          </a:bodyPr>
          <a:lstStyle/>
          <a:p>
            <a:pPr lvl="0">
              <a:spcAft>
                <a:spcPts val="1200"/>
              </a:spcAft>
              <a:buClr>
                <a:srgbClr val="FFD200"/>
              </a:buClr>
              <a:buSzPct val="70000"/>
              <a:defRPr/>
            </a:pPr>
            <a:r>
              <a:rPr lang="en-IN" sz="800" kern="0" dirty="0">
                <a:solidFill>
                  <a:srgbClr val="FFFFFF"/>
                </a:solidFill>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spcAft>
                <a:spcPts val="1200"/>
              </a:spcAft>
              <a:buClr>
                <a:srgbClr val="FFD200"/>
              </a:buClr>
              <a:buSzPct val="70000"/>
              <a:defRPr/>
            </a:pPr>
            <a:r>
              <a:rPr lang="en-IN" sz="800" kern="0" dirty="0">
                <a:solidFill>
                  <a:srgbClr val="FFFFFF"/>
                </a:solidFill>
              </a:rPr>
              <a:t>Ernst &amp; Young LLP is a client-serving member firm of Ernst &amp; Young Global Limited operating in the US.</a:t>
            </a:r>
            <a:endParaRPr lang="en-US" sz="800" dirty="0"/>
          </a:p>
          <a:p>
            <a:pPr>
              <a:spcAft>
                <a:spcPts val="1200"/>
              </a:spcAft>
              <a:buClr>
                <a:srgbClr val="FFD200"/>
              </a:buClr>
              <a:buSzPct val="70000"/>
              <a:defRPr/>
            </a:pPr>
            <a:r>
              <a:rPr lang="en-IN" sz="800" kern="0" dirty="0">
                <a:solidFill>
                  <a:srgbClr val="FFFFFF"/>
                </a:solidFill>
              </a:rPr>
              <a:t>© 2024 Ernst &amp; Young LLP.</a:t>
            </a:r>
            <a:br>
              <a:rPr lang="en-IN" sz="800" kern="0" dirty="0">
                <a:solidFill>
                  <a:srgbClr val="FFFFFF"/>
                </a:solidFill>
              </a:rPr>
            </a:br>
            <a:r>
              <a:rPr lang="en-IN" sz="800" kern="0" dirty="0">
                <a:solidFill>
                  <a:srgbClr val="FFFFFF"/>
                </a:solidFill>
              </a:rPr>
              <a:t>All Rights Reserved.</a:t>
            </a:r>
          </a:p>
          <a:p>
            <a:pPr>
              <a:spcAft>
                <a:spcPts val="1200"/>
              </a:spcAft>
              <a:buClr>
                <a:srgbClr val="FFD200"/>
              </a:buClr>
              <a:buSzPct val="70000"/>
              <a:defRPr/>
            </a:pPr>
            <a:r>
              <a:rPr lang="en-IN" sz="800" kern="0" dirty="0">
                <a:solidFill>
                  <a:srgbClr val="FFFFFF"/>
                </a:solidFill>
              </a:rPr>
              <a:t>US SCORE no. 22607-241US</a:t>
            </a:r>
            <a:br>
              <a:rPr lang="en-IN" sz="800" kern="0" dirty="0">
                <a:solidFill>
                  <a:srgbClr val="FFFFFF"/>
                </a:solidFill>
              </a:rPr>
            </a:br>
            <a:r>
              <a:rPr lang="en-IN" sz="800" kern="0" dirty="0">
                <a:solidFill>
                  <a:srgbClr val="FFFFFF"/>
                </a:solidFill>
              </a:rPr>
              <a:t>2402-4424591 </a:t>
            </a:r>
            <a:br>
              <a:rPr lang="en-IN" sz="800" kern="0" dirty="0">
                <a:solidFill>
                  <a:srgbClr val="FFFFFF"/>
                </a:solidFill>
              </a:rPr>
            </a:br>
            <a:r>
              <a:rPr lang="en-IN" sz="800" kern="0" dirty="0">
                <a:solidFill>
                  <a:srgbClr val="FFFFFF"/>
                </a:solidFill>
              </a:rPr>
              <a:t>ED None</a:t>
            </a:r>
          </a:p>
          <a:p>
            <a:pPr lvl="0">
              <a:spcAft>
                <a:spcPts val="1200"/>
              </a:spcAft>
              <a:buClr>
                <a:srgbClr val="FFD200"/>
              </a:buClr>
              <a:buSzPct val="70000"/>
              <a:defRPr/>
            </a:pPr>
            <a:r>
              <a:rPr lang="en-IN" sz="700" kern="0" dirty="0">
                <a:solidFill>
                  <a:srgbClr val="FFFFFF"/>
                </a:solidFill>
              </a:rPr>
              <a:t>This material has been prepared for general informational purposes only and is not intended to be relied upon as accounting, tax, legal or other professional advice. Please refer to your advisors for specific advice.</a:t>
            </a:r>
            <a:endParaRPr lang="en-US" sz="700" kern="0" dirty="0">
              <a:solidFill>
                <a:srgbClr val="FFFFFF"/>
              </a:solidFill>
            </a:endParaRPr>
          </a:p>
          <a:p>
            <a:pPr lvl="0">
              <a:spcAft>
                <a:spcPts val="1200"/>
              </a:spcAft>
              <a:buClr>
                <a:srgbClr val="FFD200"/>
              </a:buClr>
              <a:buSzPct val="70000"/>
              <a:defRPr/>
            </a:pPr>
            <a:r>
              <a:rPr lang="en-IN" sz="1100" kern="0" dirty="0">
                <a:solidFill>
                  <a:srgbClr val="FFFFFF"/>
                </a:solidFill>
                <a:latin typeface="EYInterstate Regular" panose="02000503020000020004" pitchFamily="2" charset="0"/>
              </a:rPr>
              <a:t>ey.com</a:t>
            </a:r>
          </a:p>
        </p:txBody>
      </p:sp>
      <p:sp>
        <p:nvSpPr>
          <p:cNvPr id="5" name="TextBox 4">
            <a:extLst>
              <a:ext uri="{FF2B5EF4-FFF2-40B4-BE49-F238E27FC236}">
                <a16:creationId xmlns:a16="http://schemas.microsoft.com/office/drawing/2014/main" id="{1B04EA4D-3B3F-4509-8C42-A23F9529A0DC}"/>
              </a:ext>
            </a:extLst>
          </p:cNvPr>
          <p:cNvSpPr txBox="1">
            <a:spLocks/>
          </p:cNvSpPr>
          <p:nvPr/>
        </p:nvSpPr>
        <p:spPr>
          <a:xfrm>
            <a:off x="617762" y="563952"/>
            <a:ext cx="3205138" cy="2508379"/>
          </a:xfrm>
          <a:prstGeom prst="rect">
            <a:avLst/>
          </a:prstGeom>
          <a:noFill/>
        </p:spPr>
        <p:txBody>
          <a:bodyPr wrap="square" lIns="0" tIns="0" rIns="0" bIns="0" rtlCol="0" anchor="t">
            <a:spAutoFit/>
          </a:bodyPr>
          <a:lstStyle/>
          <a:p>
            <a:pPr lvl="0">
              <a:spcAft>
                <a:spcPts val="12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Regular" panose="02000503020000020004" pitchFamily="2" charset="0"/>
              </a:rPr>
              <a:t>EY </a:t>
            </a:r>
            <a:r>
              <a:rPr kumimoji="0" lang="en-US" sz="1200" u="none" strike="noStrike" kern="0" cap="none" spc="0" normalizeH="0" baseline="0" noProof="0" dirty="0">
                <a:ln>
                  <a:noFill/>
                </a:ln>
                <a:solidFill>
                  <a:srgbClr val="FFE600"/>
                </a:solidFill>
                <a:effectLst/>
                <a:uLnTx/>
                <a:uFillTx/>
                <a:latin typeface="EYInterstate Regular" panose="02000503020000020004" pitchFamily="2" charset="0"/>
                <a:cs typeface="Arial"/>
              </a:rPr>
              <a:t>| </a:t>
            </a:r>
            <a:r>
              <a:rPr lang="en-IN" sz="1200" kern="0" dirty="0">
                <a:solidFill>
                  <a:srgbClr val="FFE600"/>
                </a:solidFill>
                <a:latin typeface="EYInterstate Regular" panose="02000503020000020004" pitchFamily="2" charset="0"/>
                <a:cs typeface="Arial"/>
              </a:rPr>
              <a:t>Building a better working world</a:t>
            </a:r>
            <a:endParaRPr kumimoji="0" lang="en-US" sz="1200" u="none" strike="noStrike" kern="0" cap="none" spc="0" normalizeH="0" baseline="0" noProof="0" dirty="0">
              <a:ln>
                <a:noFill/>
              </a:ln>
              <a:solidFill>
                <a:srgbClr val="FFE600"/>
              </a:solidFill>
              <a:effectLst/>
              <a:uLnTx/>
              <a:uFillTx/>
              <a:latin typeface="EYInterstate Regular" panose="02000503020000020004" pitchFamily="2" charset="0"/>
              <a:cs typeface="Arial"/>
            </a:endParaRPr>
          </a:p>
          <a:p>
            <a:pPr lvl="0">
              <a:spcAft>
                <a:spcPts val="1200"/>
              </a:spcAft>
              <a:buClr>
                <a:srgbClr val="FFD200"/>
              </a:buClr>
              <a:buSzPct val="70000"/>
              <a:defRPr/>
            </a:pPr>
            <a:r>
              <a:rPr lang="en-IN" sz="1100" kern="0" dirty="0">
                <a:solidFill>
                  <a:srgbClr val="FFFFFF"/>
                </a:solidFill>
                <a:latin typeface="EYInterstate Regular" panose="02000503020000020004" pitchFamily="2" charset="0"/>
              </a:rPr>
              <a:t>EY exists to build a better working world, helping to create long-term value for clients, people and society and build trust in the capital markets.</a:t>
            </a:r>
          </a:p>
          <a:p>
            <a:pPr lvl="0">
              <a:spcAft>
                <a:spcPts val="1200"/>
              </a:spcAft>
              <a:buClr>
                <a:srgbClr val="FFD200"/>
              </a:buClr>
              <a:buSzPct val="70000"/>
              <a:defRPr/>
            </a:pPr>
            <a:r>
              <a:rPr lang="en-IN" sz="1100" kern="0" dirty="0">
                <a:solidFill>
                  <a:srgbClr val="FFFFFF"/>
                </a:solidFill>
                <a:latin typeface="EYInterstate Regular" panose="02000503020000020004" pitchFamily="2" charset="0"/>
              </a:rPr>
              <a:t>Enabled by data and technology, diverse EY teams in over 150 countries provide trust through assurance and help clients grow, transform and operate.</a:t>
            </a:r>
          </a:p>
          <a:p>
            <a:pPr lvl="0">
              <a:spcAft>
                <a:spcPts val="1200"/>
              </a:spcAft>
              <a:buClr>
                <a:srgbClr val="FFD200"/>
              </a:buClr>
              <a:buSzPct val="70000"/>
              <a:defRPr/>
            </a:pPr>
            <a:r>
              <a:rPr lang="en-IN" sz="1100" kern="0" dirty="0">
                <a:solidFill>
                  <a:srgbClr val="FFFFFF"/>
                </a:solidFill>
                <a:latin typeface="EYInterstate Regular" panose="02000503020000020004" pitchFamily="2" charset="0"/>
              </a:rPr>
              <a:t>Working across assurance, consulting, law, strategy, tax and transactions, EY teams ask better questions to find new answers for the complex issues facing our world today.</a:t>
            </a:r>
          </a:p>
        </p:txBody>
      </p:sp>
    </p:spTree>
    <p:extLst>
      <p:ext uri="{BB962C8B-B14F-4D97-AF65-F5344CB8AC3E}">
        <p14:creationId xmlns:p14="http://schemas.microsoft.com/office/powerpoint/2010/main" val="2150832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55001B8-C734-41DD-8EFA-2601188EB3B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C55001B8-C734-41DD-8EFA-2601188EB3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type="body" sz="quarter" idx="10"/>
          </p:nvPr>
        </p:nvSpPr>
        <p:spPr>
          <a:xfrm>
            <a:off x="607695" y="1137920"/>
            <a:ext cx="10980738" cy="441498"/>
          </a:xfrm>
        </p:spPr>
        <p:txBody>
          <a:bodyPr/>
          <a:lstStyle/>
          <a:p>
            <a:pPr marL="0" indent="0">
              <a:spcAft>
                <a:spcPts val="1200"/>
              </a:spcAft>
              <a:buNone/>
            </a:pPr>
            <a:r>
              <a:rPr lang="en-US" dirty="0"/>
              <a:t>After successful completion of this course, participants should be able to:</a:t>
            </a:r>
          </a:p>
        </p:txBody>
      </p:sp>
      <p:sp>
        <p:nvSpPr>
          <p:cNvPr id="5" name="Content Placeholder 2">
            <a:extLst>
              <a:ext uri="{FF2B5EF4-FFF2-40B4-BE49-F238E27FC236}">
                <a16:creationId xmlns:a16="http://schemas.microsoft.com/office/drawing/2014/main" id="{4E8EA8F5-6F28-E19E-8BBC-AFB1B071155E}"/>
              </a:ext>
            </a:extLst>
          </p:cNvPr>
          <p:cNvSpPr txBox="1">
            <a:spLocks/>
          </p:cNvSpPr>
          <p:nvPr/>
        </p:nvSpPr>
        <p:spPr>
          <a:xfrm>
            <a:off x="607695" y="1701928"/>
            <a:ext cx="10980738" cy="5160010"/>
          </a:xfrm>
          <a:prstGeom prst="rect">
            <a:avLst/>
          </a:prstGeom>
        </p:spPr>
        <p:txBody>
          <a:bodyPr vert="horz" lIns="0" tIns="0" rIns="0" bIns="0" numCol="2" spcCol="365760" rtlCol="0" anchor="t" anchorCtr="0">
            <a:noAutofit/>
          </a:bodyPr>
          <a:lstStyle>
            <a:lvl1pPr marL="356616"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ts val="0"/>
              </a:spcBef>
              <a:spcAft>
                <a:spcPts val="300"/>
              </a:spcAft>
              <a:buClr>
                <a:schemeClr val="tx2"/>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Explain activity within IRS Tax Exempt</a:t>
            </a:r>
            <a:br>
              <a:rPr lang="en-US" dirty="0"/>
            </a:br>
            <a:r>
              <a:rPr lang="en-US" dirty="0"/>
              <a:t>and Government Entities Division</a:t>
            </a:r>
          </a:p>
          <a:p>
            <a:pPr marL="0" indent="0">
              <a:buFont typeface="EYInterstate" panose="02000503020000020004" pitchFamily="2" charset="0"/>
              <a:buNone/>
            </a:pPr>
            <a:endParaRPr lang="en-US" sz="1400" dirty="0"/>
          </a:p>
          <a:p>
            <a:r>
              <a:rPr lang="en-US" dirty="0"/>
              <a:t>Identify significant changes to the 2023 Forms 990-T and 990</a:t>
            </a:r>
          </a:p>
          <a:p>
            <a:pPr lvl="1"/>
            <a:r>
              <a:rPr lang="en-US" dirty="0"/>
              <a:t>Describe the implications of the changes</a:t>
            </a:r>
            <a:br>
              <a:rPr lang="en-US" dirty="0"/>
            </a:br>
            <a:r>
              <a:rPr lang="en-US" dirty="0"/>
              <a:t>for your tax-exempt organizations</a:t>
            </a:r>
          </a:p>
          <a:p>
            <a:pPr marL="356616" lvl="1" indent="0">
              <a:buFont typeface="EYInterstate" panose="02000503020000020004" pitchFamily="2" charset="0"/>
              <a:buNone/>
            </a:pPr>
            <a:endParaRPr lang="en-US" sz="1400" dirty="0"/>
          </a:p>
          <a:p>
            <a:r>
              <a:rPr lang="en-US" dirty="0"/>
              <a:t>Identify the implications of Schedule H filings and IRS community benefit report</a:t>
            </a:r>
            <a:br>
              <a:rPr lang="en-US" dirty="0"/>
            </a:br>
            <a:r>
              <a:rPr lang="en-US" dirty="0"/>
              <a:t>to Congress</a:t>
            </a:r>
          </a:p>
          <a:p>
            <a:pPr marL="0" indent="0">
              <a:buFont typeface="EYInterstate" panose="02000503020000020004" pitchFamily="2" charset="0"/>
              <a:buNone/>
            </a:pPr>
            <a:endParaRPr lang="en-US" sz="1400" dirty="0"/>
          </a:p>
          <a:p>
            <a:endParaRPr lang="en-US" dirty="0"/>
          </a:p>
          <a:p>
            <a:endParaRPr lang="en-US" dirty="0"/>
          </a:p>
          <a:p>
            <a:endParaRPr lang="en-US" dirty="0"/>
          </a:p>
          <a:p>
            <a:endParaRPr lang="en-US" dirty="0"/>
          </a:p>
          <a:p>
            <a:r>
              <a:rPr lang="en-US" dirty="0"/>
              <a:t>Discuss calls for increased oversight</a:t>
            </a:r>
            <a:br>
              <a:rPr lang="en-US" dirty="0"/>
            </a:br>
            <a:r>
              <a:rPr lang="en-US" dirty="0"/>
              <a:t>of tax-exempt hospitals</a:t>
            </a:r>
          </a:p>
          <a:p>
            <a:pPr marL="0" indent="0">
              <a:buFont typeface="EYInterstate" panose="02000503020000020004" pitchFamily="2" charset="0"/>
              <a:buNone/>
            </a:pPr>
            <a:endParaRPr lang="en-US" sz="1400" dirty="0"/>
          </a:p>
          <a:p>
            <a:r>
              <a:rPr lang="en-US" dirty="0"/>
              <a:t>Discuss implications of recent judicial developments</a:t>
            </a:r>
          </a:p>
          <a:p>
            <a:pPr marL="0" indent="0">
              <a:buNone/>
            </a:pPr>
            <a:endParaRPr lang="en-US" sz="1400" dirty="0"/>
          </a:p>
          <a:p>
            <a:r>
              <a:rPr lang="en-US" dirty="0"/>
              <a:t>Explore recent regulatory updates</a:t>
            </a:r>
          </a:p>
          <a:p>
            <a:pPr lvl="1"/>
            <a:r>
              <a:rPr lang="en-US" dirty="0"/>
              <a:t>Supporting organizations</a:t>
            </a:r>
          </a:p>
          <a:p>
            <a:pPr lvl="1"/>
            <a:r>
              <a:rPr lang="en-US" dirty="0"/>
              <a:t>Donor advised funds (proposed)</a:t>
            </a:r>
          </a:p>
        </p:txBody>
      </p:sp>
    </p:spTree>
    <p:extLst>
      <p:ext uri="{BB962C8B-B14F-4D97-AF65-F5344CB8AC3E}">
        <p14:creationId xmlns:p14="http://schemas.microsoft.com/office/powerpoint/2010/main" val="2700963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96E4ABA-EDF0-438A-AB97-36A80E6A3BE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7834" b="7834"/>
          <a:stretch/>
        </p:blipFill>
        <p:spPr>
          <a:xfrm>
            <a:off x="0" y="0"/>
            <a:ext cx="12198350" cy="6858000"/>
          </a:xfrm>
          <a:prstGeom prst="rect">
            <a:avLst/>
          </a:prstGeom>
        </p:spPr>
      </p:pic>
      <p:graphicFrame>
        <p:nvGraphicFramePr>
          <p:cNvPr id="9" name="Object 8" hidden="1">
            <a:extLst>
              <a:ext uri="{FF2B5EF4-FFF2-40B4-BE49-F238E27FC236}">
                <a16:creationId xmlns:a16="http://schemas.microsoft.com/office/drawing/2014/main" id="{B1928F9E-9ED1-455E-BEFB-C5D90FA018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9" name="Object 8" hidden="1">
                        <a:extLst>
                          <a:ext uri="{FF2B5EF4-FFF2-40B4-BE49-F238E27FC236}">
                            <a16:creationId xmlns:a16="http://schemas.microsoft.com/office/drawing/2014/main" id="{B1928F9E-9ED1-455E-BEFB-C5D90FA0186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9527457-94E9-4581-BAE6-C266453E00B6}"/>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IN"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p:cNvSpPr>
            <a:spLocks noGrp="1"/>
          </p:cNvSpPr>
          <p:nvPr>
            <p:ph type="ctrTitle" idx="4294967295"/>
          </p:nvPr>
        </p:nvSpPr>
        <p:spPr>
          <a:xfrm>
            <a:off x="0" y="1425575"/>
            <a:ext cx="5156200" cy="1266825"/>
          </a:xfrm>
        </p:spPr>
        <p:txBody>
          <a:bodyPr>
            <a:normAutofit/>
          </a:bodyPr>
          <a:lstStyle/>
          <a:p>
            <a:r>
              <a:rPr lang="en-IN" dirty="0">
                <a:solidFill>
                  <a:schemeClr val="tx1"/>
                </a:solidFill>
              </a:rPr>
              <a:t>§divider over two lines or three lines</a:t>
            </a:r>
            <a:endParaRPr lang="en-GB" dirty="0">
              <a:solidFill>
                <a:schemeClr val="tx1"/>
              </a:solidFill>
            </a:endParaRPr>
          </a:p>
        </p:txBody>
      </p:sp>
      <p:sp>
        <p:nvSpPr>
          <p:cNvPr id="6" name="Freeform 6"/>
          <p:cNvSpPr>
            <a:spLocks/>
          </p:cNvSpPr>
          <p:nvPr/>
        </p:nvSpPr>
        <p:spPr bwMode="gray">
          <a:xfrm>
            <a:off x="0" y="0"/>
            <a:ext cx="6022975" cy="5334000"/>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chemeClr val="bg1"/>
              </a:solidFill>
            </a:endParaRPr>
          </a:p>
        </p:txBody>
      </p:sp>
      <p:sp>
        <p:nvSpPr>
          <p:cNvPr id="7" name="Title 1"/>
          <p:cNvSpPr txBox="1">
            <a:spLocks/>
          </p:cNvSpPr>
          <p:nvPr/>
        </p:nvSpPr>
        <p:spPr>
          <a:xfrm>
            <a:off x="803275" y="1427554"/>
            <a:ext cx="4987925" cy="605294"/>
          </a:xfrm>
          <a:prstGeom prst="rect">
            <a:avLst/>
          </a:prstGeom>
        </p:spPr>
        <p:txBody>
          <a:bodyPr>
            <a:spAutoFit/>
          </a:bodyPr>
          <a:lstStyle>
            <a:defPPr>
              <a:defRPr lang="en-US"/>
            </a:defPPr>
            <a:lvl1pPr>
              <a:lnSpc>
                <a:spcPts val="4000"/>
              </a:lnSpc>
              <a:spcBef>
                <a:spcPct val="0"/>
              </a:spcBef>
              <a:buNone/>
              <a:defRPr sz="3600" b="0" baseline="0">
                <a:solidFill>
                  <a:srgbClr val="2E2E38"/>
                </a:solidFill>
                <a:latin typeface="EYInterstate Light" panose="02000506000000020004" pitchFamily="2" charset="0"/>
                <a:ea typeface="+mj-ea"/>
                <a:cs typeface="Arial" pitchFamily="34" charset="0"/>
              </a:defRPr>
            </a:lvl1pPr>
          </a:lstStyle>
          <a:p>
            <a:r>
              <a:rPr lang="en-US" dirty="0"/>
              <a:t>IRS update</a:t>
            </a:r>
            <a:endParaRPr lang="en-GB" dirty="0"/>
          </a:p>
        </p:txBody>
      </p:sp>
      <p:grpSp>
        <p:nvGrpSpPr>
          <p:cNvPr id="11" name="Group 4">
            <a:extLst>
              <a:ext uri="{FF2B5EF4-FFF2-40B4-BE49-F238E27FC236}">
                <a16:creationId xmlns:a16="http://schemas.microsoft.com/office/drawing/2014/main" id="{BA0271C1-D79C-40E1-8980-B290E91DD169}"/>
              </a:ext>
            </a:extLst>
          </p:cNvPr>
          <p:cNvGrpSpPr>
            <a:grpSpLocks noChangeAspect="1"/>
          </p:cNvGrpSpPr>
          <p:nvPr/>
        </p:nvGrpSpPr>
        <p:grpSpPr bwMode="auto">
          <a:xfrm>
            <a:off x="11287125" y="6356350"/>
            <a:ext cx="303213" cy="311150"/>
            <a:chOff x="7110" y="4004"/>
            <a:chExt cx="191" cy="196"/>
          </a:xfrm>
        </p:grpSpPr>
        <p:sp>
          <p:nvSpPr>
            <p:cNvPr id="12" name="Freeform 5">
              <a:extLst>
                <a:ext uri="{FF2B5EF4-FFF2-40B4-BE49-F238E27FC236}">
                  <a16:creationId xmlns:a16="http://schemas.microsoft.com/office/drawing/2014/main" id="{15A77442-EF3F-42C0-8D81-56E57E3C968B}"/>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3" name="Freeform 6">
              <a:extLst>
                <a:ext uri="{FF2B5EF4-FFF2-40B4-BE49-F238E27FC236}">
                  <a16:creationId xmlns:a16="http://schemas.microsoft.com/office/drawing/2014/main" id="{F0C11902-7274-405D-A754-CDE7D3028CA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0B021E8D-D630-4DD9-83F4-BACE97E71E1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5" name="Slide Number Placeholder 4">
            <a:extLst>
              <a:ext uri="{FF2B5EF4-FFF2-40B4-BE49-F238E27FC236}">
                <a16:creationId xmlns:a16="http://schemas.microsoft.com/office/drawing/2014/main" id="{4845FC48-9E9A-41E2-A585-6E3751460658}"/>
              </a:ext>
            </a:extLst>
          </p:cNvPr>
          <p:cNvSpPr txBox="1">
            <a:spLocks/>
          </p:cNvSpPr>
          <p:nvPr/>
        </p:nvSpPr>
        <p:spPr>
          <a:xfrm>
            <a:off x="609600" y="6471244"/>
            <a:ext cx="663066" cy="180000"/>
          </a:xfrm>
          <a:prstGeom prst="rect">
            <a:avLst/>
          </a:prstGeom>
        </p:spPr>
        <p:txBody>
          <a:bodyPr lIns="0"/>
          <a:lstStyle>
            <a:defPPr>
              <a:defRPr lang="en-US"/>
            </a:defPPr>
            <a:lvl1pPr>
              <a:defRPr sz="800">
                <a:solidFill>
                  <a:schemeClr val="bg1"/>
                </a:solidFill>
                <a:latin typeface="EYInterstate Regular"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a:t>Page </a:t>
            </a:r>
            <a:fld id="{D5B76411-544C-4F9A-8EDE-9EEB2BD21F95}" type="slidenum">
              <a:rPr lang="en-IN" smtClean="0"/>
              <a:t>5</a:t>
            </a:fld>
            <a:endParaRPr dirty="0"/>
          </a:p>
        </p:txBody>
      </p:sp>
      <p:sp>
        <p:nvSpPr>
          <p:cNvPr id="16" name="Rectangle 15">
            <a:extLst>
              <a:ext uri="{FF2B5EF4-FFF2-40B4-BE49-F238E27FC236}">
                <a16:creationId xmlns:a16="http://schemas.microsoft.com/office/drawing/2014/main" id="{60A2471C-74F0-4001-AB80-2D7E8A07ADDE}"/>
              </a:ext>
            </a:extLst>
          </p:cNvPr>
          <p:cNvSpPr/>
          <p:nvPr/>
        </p:nvSpPr>
        <p:spPr>
          <a:xfrm>
            <a:off x="4448403" y="6536050"/>
            <a:ext cx="3301545" cy="123111"/>
          </a:xfrm>
          <a:prstGeom prst="rect">
            <a:avLst/>
          </a:prstGeom>
        </p:spPr>
        <p:txBody>
          <a:bodyPr wrap="none" tIns="0" rIns="0" bIns="0">
            <a:spAutoFit/>
          </a:bodyPr>
          <a:lstStyle/>
          <a:p>
            <a:pPr algn="ctr"/>
            <a:r>
              <a:rPr lang="en-IN" sz="800" dirty="0">
                <a:solidFill>
                  <a:schemeClr val="bg1"/>
                </a:solidFill>
              </a:rPr>
              <a:t>Future Tax Leaders Program: EY Exempt Organization Tax Services</a:t>
            </a:r>
            <a:endParaRPr lang="en-US" sz="800" dirty="0">
              <a:solidFill>
                <a:schemeClr val="bg1"/>
              </a:solidFill>
            </a:endParaRPr>
          </a:p>
        </p:txBody>
      </p:sp>
    </p:spTree>
    <p:extLst>
      <p:ext uri="{BB962C8B-B14F-4D97-AF65-F5344CB8AC3E}">
        <p14:creationId xmlns:p14="http://schemas.microsoft.com/office/powerpoint/2010/main" val="87410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5B9D458-B246-43E2-9C39-CB5A865CEE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7" name="Object 6" hidden="1">
                        <a:extLst>
                          <a:ext uri="{FF2B5EF4-FFF2-40B4-BE49-F238E27FC236}">
                            <a16:creationId xmlns:a16="http://schemas.microsoft.com/office/drawing/2014/main" id="{C5B9D458-B246-43E2-9C39-CB5A865CEE2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D4E4035-2EC9-454F-82C1-D940DE6269D7}"/>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sz="240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92BDB3D1-C5CD-4B02-8F84-6377EF070883}"/>
              </a:ext>
            </a:extLst>
          </p:cNvPr>
          <p:cNvSpPr>
            <a:spLocks noGrp="1"/>
          </p:cNvSpPr>
          <p:nvPr>
            <p:ph type="title"/>
          </p:nvPr>
        </p:nvSpPr>
        <p:spPr/>
        <p:txBody>
          <a:bodyPr/>
          <a:lstStyle/>
          <a:p>
            <a:r>
              <a:rPr lang="en-US" dirty="0"/>
              <a:t>IRS Tax Exempt and Government Entities Division (TE/GE)</a:t>
            </a:r>
          </a:p>
        </p:txBody>
      </p:sp>
      <p:sp>
        <p:nvSpPr>
          <p:cNvPr id="3" name="Content Placeholder 2">
            <a:extLst>
              <a:ext uri="{FF2B5EF4-FFF2-40B4-BE49-F238E27FC236}">
                <a16:creationId xmlns:a16="http://schemas.microsoft.com/office/drawing/2014/main" id="{EA58DBFF-A1B0-4B13-AB79-96A303E7E7EF}"/>
              </a:ext>
            </a:extLst>
          </p:cNvPr>
          <p:cNvSpPr>
            <a:spLocks noGrp="1"/>
          </p:cNvSpPr>
          <p:nvPr>
            <p:ph type="body" sz="quarter" idx="10"/>
          </p:nvPr>
        </p:nvSpPr>
        <p:spPr>
          <a:xfrm>
            <a:off x="609918" y="1137920"/>
            <a:ext cx="4991100" cy="4756150"/>
          </a:xfrm>
        </p:spPr>
        <p:txBody>
          <a:bodyPr/>
          <a:lstStyle/>
          <a:p>
            <a:r>
              <a:rPr lang="en-US" sz="1800" dirty="0"/>
              <a:t>Employee plans</a:t>
            </a:r>
          </a:p>
          <a:p>
            <a:pPr marL="0" indent="0">
              <a:buNone/>
            </a:pPr>
            <a:endParaRPr lang="en-US" sz="1800" dirty="0"/>
          </a:p>
          <a:p>
            <a:r>
              <a:rPr lang="en-US" sz="1800" dirty="0"/>
              <a:t>Exempt Organizations and Government Entities (EO/GE)</a:t>
            </a:r>
          </a:p>
          <a:p>
            <a:pPr lvl="1"/>
            <a:r>
              <a:rPr lang="en-US" dirty="0"/>
              <a:t>Federal, state and local governments</a:t>
            </a:r>
          </a:p>
          <a:p>
            <a:pPr lvl="1"/>
            <a:r>
              <a:rPr lang="en-US" dirty="0"/>
              <a:t>Indian tribal governments</a:t>
            </a:r>
          </a:p>
          <a:p>
            <a:pPr lvl="1"/>
            <a:r>
              <a:rPr lang="en-US" dirty="0"/>
              <a:t>Tax-exempt bonds	</a:t>
            </a:r>
          </a:p>
          <a:p>
            <a:pPr lvl="1"/>
            <a:r>
              <a:rPr lang="en-US" dirty="0"/>
              <a:t>Exempt organizations</a:t>
            </a:r>
          </a:p>
          <a:p>
            <a:pPr lvl="2"/>
            <a:r>
              <a:rPr lang="en-US" sz="1800" dirty="0"/>
              <a:t>Rulings and agreements</a:t>
            </a:r>
          </a:p>
          <a:p>
            <a:pPr lvl="2"/>
            <a:r>
              <a:rPr lang="en-US" sz="1800" dirty="0"/>
              <a:t>Examinations</a:t>
            </a:r>
          </a:p>
          <a:p>
            <a:pPr lvl="3"/>
            <a:endParaRPr lang="en-US" dirty="0"/>
          </a:p>
          <a:p>
            <a:pPr lvl="1"/>
            <a:endParaRPr lang="en-US" dirty="0"/>
          </a:p>
        </p:txBody>
      </p:sp>
      <p:pic>
        <p:nvPicPr>
          <p:cNvPr id="8" name="Picture 7">
            <a:extLst>
              <a:ext uri="{FF2B5EF4-FFF2-40B4-BE49-F238E27FC236}">
                <a16:creationId xmlns:a16="http://schemas.microsoft.com/office/drawing/2014/main" id="{2A4F2288-BC4E-4FF8-905E-44309178BC19}"/>
              </a:ext>
            </a:extLst>
          </p:cNvPr>
          <p:cNvPicPr>
            <a:picLocks/>
          </p:cNvPicPr>
          <p:nvPr>
            <p:custDataLst>
              <p:tags r:id="rId3"/>
            </p:custDataLst>
          </p:nvPr>
        </p:nvPicPr>
        <p:blipFill rotWithShape="1">
          <a:blip r:embed="rId8" cstate="screen">
            <a:extLst>
              <a:ext uri="{28A0092B-C50C-407E-A947-70E740481C1C}">
                <a14:useLocalDpi xmlns:a14="http://schemas.microsoft.com/office/drawing/2010/main"/>
              </a:ext>
            </a:extLst>
          </a:blip>
          <a:srcRect r="25982"/>
          <a:stretch/>
        </p:blipFill>
        <p:spPr>
          <a:xfrm>
            <a:off x="6102351" y="1133475"/>
            <a:ext cx="5514974" cy="4967288"/>
          </a:xfrm>
          <a:prstGeom prst="rect">
            <a:avLst/>
          </a:prstGeom>
        </p:spPr>
      </p:pic>
    </p:spTree>
    <p:extLst>
      <p:ext uri="{BB962C8B-B14F-4D97-AF65-F5344CB8AC3E}">
        <p14:creationId xmlns:p14="http://schemas.microsoft.com/office/powerpoint/2010/main" val="47392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2FEA1DC-45CC-4719-A6AF-7C92CD38394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F2FEA1DC-45CC-4719-A6AF-7C92CD3839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5BD5F03-5D66-4DE9-A7A7-29DE48C30BE1}"/>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6" name="Content Placeholder 2">
            <a:extLst>
              <a:ext uri="{FF2B5EF4-FFF2-40B4-BE49-F238E27FC236}">
                <a16:creationId xmlns:a16="http://schemas.microsoft.com/office/drawing/2014/main" id="{3207FC01-1C81-4E87-AF26-532AF38A89C2}"/>
              </a:ext>
            </a:extLst>
          </p:cNvPr>
          <p:cNvSpPr>
            <a:spLocks noGrp="1"/>
          </p:cNvSpPr>
          <p:nvPr>
            <p:ph type="body" sz="quarter" idx="10"/>
          </p:nvPr>
        </p:nvSpPr>
        <p:spPr>
          <a:xfrm>
            <a:off x="609918" y="1137920"/>
            <a:ext cx="10980738" cy="4756150"/>
          </a:xfrm>
        </p:spPr>
        <p:txBody>
          <a:bodyPr numCol="2" spcCol="365760"/>
          <a:lstStyle/>
          <a:p>
            <a:r>
              <a:rPr lang="en-US" dirty="0"/>
              <a:t>TE/GE sector snapshot: tax-exempt organizations</a:t>
            </a:r>
          </a:p>
          <a:p>
            <a:pPr lvl="1"/>
            <a:r>
              <a:rPr lang="en-US" dirty="0"/>
              <a:t>Employs almost 29% of the American workforce</a:t>
            </a:r>
          </a:p>
          <a:p>
            <a:pPr lvl="1"/>
            <a:r>
              <a:rPr lang="en-US" dirty="0"/>
              <a:t>Controls nearly $53 trillion in assets</a:t>
            </a:r>
          </a:p>
          <a:p>
            <a:pPr lvl="1"/>
            <a:r>
              <a:rPr lang="en-US" spc="-20" dirty="0"/>
              <a:t>Accounts for about 26% of nearly $1.5 trillion </a:t>
            </a:r>
            <a:r>
              <a:rPr lang="en-US" dirty="0"/>
              <a:t>in federal tax ”expenditures” (foregone revenue from tax exemption and related provisions)</a:t>
            </a:r>
          </a:p>
          <a:p>
            <a:pPr lvl="1"/>
            <a:endParaRPr lang="en-US" dirty="0"/>
          </a:p>
          <a:p>
            <a:r>
              <a:rPr lang="en-US" dirty="0"/>
              <a:t>Technology enhancements </a:t>
            </a:r>
          </a:p>
          <a:p>
            <a:pPr marL="0" indent="0">
              <a:buNone/>
            </a:pPr>
            <a:endParaRPr lang="en-US" dirty="0"/>
          </a:p>
          <a:p>
            <a:r>
              <a:rPr lang="en-US" dirty="0"/>
              <a:t>Exempt Organizations Graph Exploration Tool (EOGET) – launching FY24</a:t>
            </a:r>
          </a:p>
          <a:p>
            <a:endParaRPr lang="en-US" sz="1800" dirty="0"/>
          </a:p>
          <a:p>
            <a:pPr marL="0" indent="0">
              <a:buNone/>
            </a:pPr>
            <a:endParaRPr lang="en-US" sz="1800" dirty="0"/>
          </a:p>
          <a:p>
            <a:r>
              <a:rPr lang="en-US" spc="-40" dirty="0"/>
              <a:t>Tax-exempt hospital reviews – Section 501(r) </a:t>
            </a:r>
            <a:r>
              <a:rPr lang="en-US" dirty="0"/>
              <a:t>compliance and community benefit</a:t>
            </a:r>
          </a:p>
          <a:p>
            <a:pPr lvl="1"/>
            <a:r>
              <a:rPr lang="en-US" dirty="0"/>
              <a:t>877 reviews conducted by IRS TE/GE in FY23</a:t>
            </a:r>
          </a:p>
          <a:p>
            <a:pPr lvl="2"/>
            <a:r>
              <a:rPr lang="en-US" sz="1800" dirty="0"/>
              <a:t>Less than yearly average of hospitals reviewed due to resource limitations</a:t>
            </a:r>
          </a:p>
          <a:p>
            <a:pPr marL="356616" lvl="1" indent="0">
              <a:buNone/>
            </a:pPr>
            <a:endParaRPr lang="en-US" dirty="0"/>
          </a:p>
          <a:p>
            <a:pPr lvl="1"/>
            <a:r>
              <a:rPr lang="en-US" sz="2000" dirty="0"/>
              <a:t>Based on compliance checks of some of these hospitals, most common noncompliance issues included: </a:t>
            </a:r>
          </a:p>
          <a:p>
            <a:pPr lvl="2"/>
            <a:r>
              <a:rPr lang="en-US" sz="1800" dirty="0"/>
              <a:t>Lack of community health needs assessment (CHNA)</a:t>
            </a:r>
          </a:p>
          <a:p>
            <a:pPr lvl="2"/>
            <a:r>
              <a:rPr lang="en-US" sz="1800" dirty="0"/>
              <a:t>Noncompliance with financial assistance policy (FAP) requirements</a:t>
            </a:r>
          </a:p>
          <a:p>
            <a:pPr lvl="1"/>
            <a:endParaRPr lang="en-US" dirty="0"/>
          </a:p>
        </p:txBody>
      </p:sp>
      <p:sp>
        <p:nvSpPr>
          <p:cNvPr id="8" name="Title 7">
            <a:extLst>
              <a:ext uri="{FF2B5EF4-FFF2-40B4-BE49-F238E27FC236}">
                <a16:creationId xmlns:a16="http://schemas.microsoft.com/office/drawing/2014/main" id="{AC4D7319-8D64-E9BE-AD40-DE58C94E0CDA}"/>
              </a:ext>
            </a:extLst>
          </p:cNvPr>
          <p:cNvSpPr>
            <a:spLocks noGrp="1"/>
          </p:cNvSpPr>
          <p:nvPr>
            <p:ph type="title"/>
          </p:nvPr>
        </p:nvSpPr>
        <p:spPr/>
        <p:txBody>
          <a:bodyPr/>
          <a:lstStyle/>
          <a:p>
            <a:r>
              <a:rPr lang="en-US" dirty="0"/>
              <a:t>IRS TE/GE’s FY23 Accomplishments Letter</a:t>
            </a:r>
            <a:br>
              <a:rPr lang="en-US" dirty="0"/>
            </a:br>
            <a:r>
              <a:rPr lang="en-US" sz="1800" dirty="0"/>
              <a:t>EO accomplishments</a:t>
            </a:r>
            <a:br>
              <a:rPr lang="en-US" sz="2400" dirty="0"/>
            </a:br>
            <a:endParaRPr lang="en-US" dirty="0"/>
          </a:p>
        </p:txBody>
      </p:sp>
    </p:spTree>
    <p:extLst>
      <p:ext uri="{BB962C8B-B14F-4D97-AF65-F5344CB8AC3E}">
        <p14:creationId xmlns:p14="http://schemas.microsoft.com/office/powerpoint/2010/main" val="234706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2FEA1DC-45CC-4719-A6AF-7C92CD38394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7" name="Object 6" hidden="1">
                        <a:extLst>
                          <a:ext uri="{FF2B5EF4-FFF2-40B4-BE49-F238E27FC236}">
                            <a16:creationId xmlns:a16="http://schemas.microsoft.com/office/drawing/2014/main" id="{F2FEA1DC-45CC-4719-A6AF-7C92CD38394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5BD5F03-5D66-4DE9-A7A7-29DE48C30BE1}"/>
              </a:ext>
            </a:extLst>
          </p:cNvPr>
          <p:cNvSpPr/>
          <p:nvPr>
            <p:custDataLst>
              <p:tags r:id="rId2"/>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algn="ctr"/>
            <a:endParaRPr lang="en-US"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FC441FA7-1879-4B42-9CB1-A5B66AA7B47D}"/>
              </a:ext>
            </a:extLst>
          </p:cNvPr>
          <p:cNvSpPr>
            <a:spLocks noGrp="1"/>
          </p:cNvSpPr>
          <p:nvPr>
            <p:ph type="title"/>
          </p:nvPr>
        </p:nvSpPr>
        <p:spPr/>
        <p:txBody>
          <a:bodyPr/>
          <a:lstStyle/>
          <a:p>
            <a:r>
              <a:rPr lang="en-US" dirty="0"/>
              <a:t>IRS TE/GE’s FY23 Accomplishments Letter</a:t>
            </a:r>
            <a:br>
              <a:rPr lang="en-US" dirty="0"/>
            </a:br>
            <a:r>
              <a:rPr lang="en-US" sz="1800" dirty="0"/>
              <a:t>EO accomplishments</a:t>
            </a:r>
          </a:p>
        </p:txBody>
      </p:sp>
      <p:sp>
        <p:nvSpPr>
          <p:cNvPr id="3" name="Content Placeholder 2">
            <a:extLst>
              <a:ext uri="{FF2B5EF4-FFF2-40B4-BE49-F238E27FC236}">
                <a16:creationId xmlns:a16="http://schemas.microsoft.com/office/drawing/2014/main" id="{76A35F3E-0D16-435C-A9C5-68B8919E19B8}"/>
              </a:ext>
            </a:extLst>
          </p:cNvPr>
          <p:cNvSpPr>
            <a:spLocks noGrp="1"/>
          </p:cNvSpPr>
          <p:nvPr>
            <p:ph type="body" sz="quarter" idx="10"/>
          </p:nvPr>
        </p:nvSpPr>
        <p:spPr>
          <a:xfrm>
            <a:off x="609918" y="1137920"/>
            <a:ext cx="10978515" cy="4756150"/>
          </a:xfrm>
        </p:spPr>
        <p:txBody>
          <a:bodyPr numCol="2" spcCol="274320"/>
          <a:lstStyle/>
          <a:p>
            <a:r>
              <a:rPr lang="en-US" dirty="0"/>
              <a:t>Initiated 2,529 examinations</a:t>
            </a:r>
          </a:p>
          <a:p>
            <a:pPr lvl="1"/>
            <a:r>
              <a:rPr lang="en-US" dirty="0"/>
              <a:t>790 data driven</a:t>
            </a:r>
          </a:p>
          <a:p>
            <a:pPr lvl="1"/>
            <a:r>
              <a:rPr lang="en-US" dirty="0"/>
              <a:t>1,507 referrals, claims and other casework</a:t>
            </a:r>
          </a:p>
          <a:p>
            <a:pPr lvl="1"/>
            <a:r>
              <a:rPr lang="en-US" dirty="0"/>
              <a:t>232 compliance strategies</a:t>
            </a:r>
          </a:p>
          <a:p>
            <a:pPr marL="356616" lvl="1" indent="0">
              <a:buNone/>
            </a:pPr>
            <a:endParaRPr lang="en-US" dirty="0"/>
          </a:p>
          <a:p>
            <a:pPr marL="356616" lvl="1" indent="0">
              <a:buNone/>
            </a:pPr>
            <a:endParaRPr lang="en-US" dirty="0"/>
          </a:p>
          <a:p>
            <a:r>
              <a:rPr lang="en-US" dirty="0"/>
              <a:t>Completed examinations of 2,464 filings</a:t>
            </a:r>
          </a:p>
          <a:p>
            <a:pPr lvl="1"/>
            <a:r>
              <a:rPr lang="en-US" dirty="0"/>
              <a:t>746 data driven</a:t>
            </a:r>
          </a:p>
          <a:p>
            <a:pPr lvl="1"/>
            <a:r>
              <a:rPr lang="en-US" dirty="0"/>
              <a:t>1,497 referrals, claims and other casework</a:t>
            </a:r>
          </a:p>
          <a:p>
            <a:pPr lvl="1"/>
            <a:r>
              <a:rPr lang="en-US" dirty="0"/>
              <a:t>221 compliance strategies</a:t>
            </a:r>
          </a:p>
          <a:p>
            <a:pPr lvl="1"/>
            <a:r>
              <a:rPr lang="en-US" dirty="0"/>
              <a:t>Most prominent issues: filing requirements, for-profit conversions and self-dealing</a:t>
            </a:r>
          </a:p>
          <a:p>
            <a:endParaRPr lang="en-US" dirty="0"/>
          </a:p>
          <a:p>
            <a:endParaRPr lang="en-US" dirty="0"/>
          </a:p>
          <a:p>
            <a:endParaRPr lang="en-US" dirty="0"/>
          </a:p>
          <a:p>
            <a:r>
              <a:rPr lang="en-US" dirty="0"/>
              <a:t>Received over 100,000 determination applications and requests</a:t>
            </a:r>
          </a:p>
          <a:p>
            <a:pPr lvl="1"/>
            <a:r>
              <a:rPr lang="en-US" dirty="0"/>
              <a:t>Nearly 120,000 Forms 1023 and 1023-EZ</a:t>
            </a:r>
          </a:p>
          <a:p>
            <a:pPr lvl="1"/>
            <a:r>
              <a:rPr lang="en-US" dirty="0"/>
              <a:t>Closed 119,491 applications</a:t>
            </a:r>
          </a:p>
          <a:p>
            <a:pPr lvl="1"/>
            <a:r>
              <a:rPr lang="en-US" dirty="0"/>
              <a:t>103,073 approvals and 98,417 approvals for Section 501(c)(3) status</a:t>
            </a:r>
          </a:p>
          <a:p>
            <a:pPr marL="356616" lvl="1" indent="0">
              <a:buNone/>
            </a:pPr>
            <a:endParaRPr lang="en-US" dirty="0"/>
          </a:p>
          <a:p>
            <a:r>
              <a:rPr lang="en-US" dirty="0"/>
              <a:t>Compliance checks</a:t>
            </a:r>
          </a:p>
          <a:p>
            <a:pPr lvl="1"/>
            <a:r>
              <a:rPr lang="en-US" dirty="0"/>
              <a:t>Private benefit and inurement</a:t>
            </a:r>
          </a:p>
          <a:p>
            <a:pPr lvl="1"/>
            <a:r>
              <a:rPr lang="en-US" dirty="0"/>
              <a:t>Section 501(c)(7) entities</a:t>
            </a:r>
          </a:p>
          <a:p>
            <a:pPr lvl="1"/>
            <a:r>
              <a:rPr lang="en-US" dirty="0"/>
              <a:t>Form 990-N filing eligibility</a:t>
            </a:r>
          </a:p>
          <a:p>
            <a:pPr marL="356616" lvl="1" indent="0">
              <a:buNone/>
            </a:pPr>
            <a:endParaRPr lang="en-US" dirty="0"/>
          </a:p>
          <a:p>
            <a:r>
              <a:rPr lang="en-US" dirty="0"/>
              <a:t>191 exemption revocations</a:t>
            </a:r>
          </a:p>
          <a:p>
            <a:pPr lvl="1"/>
            <a:r>
              <a:rPr lang="en-US" dirty="0"/>
              <a:t>Operational requirements largest identified issue (124)</a:t>
            </a:r>
          </a:p>
        </p:txBody>
      </p:sp>
    </p:spTree>
    <p:extLst>
      <p:ext uri="{BB962C8B-B14F-4D97-AF65-F5344CB8AC3E}">
        <p14:creationId xmlns:p14="http://schemas.microsoft.com/office/powerpoint/2010/main" val="25287309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AFN9jvYJ_u1iiFf7VW.B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AFN9jvYJ_u1iiFf7VW.B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j9mPdh0oKx4uv0W9Am3.h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zHK2DNGDCSmnYHkC5PodP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OZa8rSqPA6IfN7RX7f5wQ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uCJmJM.8_6mRKox_EROrSw"/>
</p:tagLst>
</file>

<file path=ppt/tags/tag23.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CJmJM.8_6mRKox_EROrSw"/>
</p:tagLst>
</file>

<file path=ppt/tags/tag28.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Za8rSqPA6IfN7RX7f5wQ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uCJmJM.8_6mRKox_EROrS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uCJmJM.8_6mRKox_EROrSw"/>
</p:tagLst>
</file>

<file path=ppt/tags/tag47.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uCJmJM.8_6mRKox_EROrSw"/>
</p:tagLst>
</file>

<file path=ppt/tags/tag52.xml><?xml version="1.0" encoding="utf-8"?>
<p:tagLst xmlns:a="http://schemas.openxmlformats.org/drawingml/2006/main" xmlns:r="http://schemas.openxmlformats.org/officeDocument/2006/relationships" xmlns:p="http://schemas.openxmlformats.org/presentationml/2006/main">
  <p:tag name="CONTAINEDIMAGEPATH" val="C:\Users\midhun.Sreedharan\AppData\Local\Temp\Templafy\PowerPointVsto\Assets\2e7a4564-4240-4c68-8bbf-c4be2e88af68.jpe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l9r8gcKfmWGVMKOrkOauU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gqUirgbgDgJI6ob7JaHEuA"/>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79A584A6DCB849A1E5CA596A7D852E" ma:contentTypeVersion="13" ma:contentTypeDescription="Create a new document." ma:contentTypeScope="" ma:versionID="35cf8f98855b4e7dffe6ee754051615e">
  <xsd:schema xmlns:xsd="http://www.w3.org/2001/XMLSchema" xmlns:xs="http://www.w3.org/2001/XMLSchema" xmlns:p="http://schemas.microsoft.com/office/2006/metadata/properties" xmlns:ns2="837f61bc-e404-496a-87c4-fe63c67275c1" xmlns:ns3="fb0825ad-cc8b-43e1-8337-5e6706acaec1" targetNamespace="http://schemas.microsoft.com/office/2006/metadata/properties" ma:root="true" ma:fieldsID="21794c7ccd63518b692d4e4ba115cc4a" ns2:_="" ns3:_="">
    <xsd:import namespace="837f61bc-e404-496a-87c4-fe63c67275c1"/>
    <xsd:import namespace="fb0825ad-cc8b-43e1-8337-5e6706acae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61bc-e404-496a-87c4-fe63c672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825ad-cc8b-43e1-8337-5e6706acae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9192DC-30D4-4F55-A9A5-9C3680BB8E5C}">
  <ds:schemaRefs>
    <ds:schemaRef ds:uri="http://schemas.microsoft.com/sharepoint/v3/contenttype/forms"/>
  </ds:schemaRefs>
</ds:datastoreItem>
</file>

<file path=customXml/itemProps2.xml><?xml version="1.0" encoding="utf-8"?>
<ds:datastoreItem xmlns:ds="http://schemas.openxmlformats.org/officeDocument/2006/customXml" ds:itemID="{5BD5A750-CB08-4FF8-BC41-C943B8BBE53D}">
  <ds:schemaRefs>
    <ds:schemaRef ds:uri="fb0825ad-cc8b-43e1-8337-5e6706acaec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37f61bc-e404-496a-87c4-fe63c67275c1"/>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A456113E-8511-4772-AC64-4F0C121A38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f61bc-e404-496a-87c4-fe63c67275c1"/>
    <ds:schemaRef ds:uri="fb0825ad-cc8b-43e1-8337-5e6706aca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5058</Words>
  <Application>Microsoft Office PowerPoint</Application>
  <PresentationFormat>Custom</PresentationFormat>
  <Paragraphs>607</Paragraphs>
  <Slides>45</Slides>
  <Notes>38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5" baseType="lpstr">
      <vt:lpstr>Arial</vt:lpstr>
      <vt:lpstr>Calibri</vt:lpstr>
      <vt:lpstr>EYInterstate</vt:lpstr>
      <vt:lpstr>EYInterstate Light</vt:lpstr>
      <vt:lpstr>EYInterstate Regular</vt:lpstr>
      <vt:lpstr>Georgia</vt:lpstr>
      <vt:lpstr>System Font Regular</vt:lpstr>
      <vt:lpstr>EY dark background</vt:lpstr>
      <vt:lpstr>EY light background</vt:lpstr>
      <vt:lpstr>think-cell Slide</vt:lpstr>
      <vt:lpstr>Future Tax Leaders Program: Form 990 and IRS updates    </vt:lpstr>
      <vt:lpstr>Disclaimer</vt:lpstr>
      <vt:lpstr>Presenters</vt:lpstr>
      <vt:lpstr>Agenda</vt:lpstr>
      <vt:lpstr>Objectives</vt:lpstr>
      <vt:lpstr>§divider over two lines or three lines</vt:lpstr>
      <vt:lpstr>IRS Tax Exempt and Government Entities Division (TE/GE)</vt:lpstr>
      <vt:lpstr>IRS TE/GE’s FY23 Accomplishments Letter EO accomplishments </vt:lpstr>
      <vt:lpstr>IRS TE/GE’s FY23 Accomplishments Letter EO accomplishments</vt:lpstr>
      <vt:lpstr>IRS TE/GE compliance strategies</vt:lpstr>
      <vt:lpstr>IRS TE/GE data-driven approaches</vt:lpstr>
      <vt:lpstr>IRS TE/GE compliance checks </vt:lpstr>
      <vt:lpstr>Polling question 1</vt:lpstr>
      <vt:lpstr>§divider over two lines or three lines</vt:lpstr>
      <vt:lpstr>2023 Form 990-T change highlights</vt:lpstr>
      <vt:lpstr>2023 Form 990-T change highlights</vt:lpstr>
      <vt:lpstr>Polling question 2</vt:lpstr>
      <vt:lpstr>§divider over two lines or three lines</vt:lpstr>
      <vt:lpstr>2023 Form 990 and accompanying schedule change highlights</vt:lpstr>
      <vt:lpstr>2023 Form 990 and accompanying schedule change highlights</vt:lpstr>
      <vt:lpstr>PowerPoint Presentation</vt:lpstr>
      <vt:lpstr>IRS community benefit reports to Congress (required by ACA)</vt:lpstr>
      <vt:lpstr>Government Accountability Office community benefit report </vt:lpstr>
      <vt:lpstr>Government Accountability Office community benefit report</vt:lpstr>
      <vt:lpstr>§divider over two lines or three lines</vt:lpstr>
      <vt:lpstr>Hearing on Tax-Exempt Hospitals and the Community Benefit Standard – April 26, 2023</vt:lpstr>
      <vt:lpstr>Senators urge IRS and Treasury to increase oversight of tax-exempt hospitals</vt:lpstr>
      <vt:lpstr>Senate interest in IRS community benefit enforcement</vt:lpstr>
      <vt:lpstr>Senate interest in IRS community benefit enforcement</vt:lpstr>
      <vt:lpstr>Holding Nonprofit Hospitals Accountable Act</vt:lpstr>
      <vt:lpstr>Polling question 3</vt:lpstr>
      <vt:lpstr>§divider over two lines or three lines</vt:lpstr>
      <vt:lpstr>Recent judicial developments involving IRS TE/GE</vt:lpstr>
      <vt:lpstr>Recent EY EO Tax Alerts on Regulatory Developments </vt:lpstr>
      <vt:lpstr>§divider over two lines or three lines</vt:lpstr>
      <vt:lpstr>Supporting organization final regulations</vt:lpstr>
      <vt:lpstr>Supporting organization final regulations</vt:lpstr>
      <vt:lpstr>Polling question 4</vt:lpstr>
      <vt:lpstr>§divider over two lines or three lines</vt:lpstr>
      <vt:lpstr>Donor advised funds (DAFs)</vt:lpstr>
      <vt:lpstr>DAF proposed regulations</vt:lpstr>
      <vt:lpstr>DAF proposed regulations</vt:lpstr>
      <vt:lpstr>PowerPoint Presentation</vt:lpstr>
      <vt:lpstr>Polling question 5</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Tax Leaders:  Form 990 and IRS Updates</dc:title>
  <dc:creator/>
  <cp:keywords/>
  <cp:lastModifiedBy/>
  <cp:revision>3</cp:revision>
  <dcterms:created xsi:type="dcterms:W3CDTF">2016-03-16T05:57:48Z</dcterms:created>
  <dcterms:modified xsi:type="dcterms:W3CDTF">2024-03-01T11:30:51Z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0x0101002E79A584A6DCB849A1E5CA596A7D852E</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2024-02-23T18:10:16Z</vt:filetime>
  </property>
  <property fmtid="{D5CDD505-2E9C-101B-9397-08002B2CF9AE}" pid="13" name="MediaServiceImageTags">
    <vt:lpwstr/>
  </property>
</Properties>
</file>